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71" r:id="rId18"/>
    <p:sldId id="272" r:id="rId19"/>
    <p:sldId id="274" r:id="rId20"/>
  </p:sldIdLst>
  <p:sldSz cx="12192000" cy="6858000"/>
  <p:notesSz cx="10234613" cy="14662150"/>
  <p:embeddedFontLst>
    <p:embeddedFont>
      <p:font typeface="Pretendard ExtraBold" panose="02000903000000020004" pitchFamily="50" charset="-127"/>
      <p:bold r:id="rId22"/>
    </p:embeddedFont>
    <p:embeddedFont>
      <p:font typeface="Pretendard Medium" panose="02000603000000020004" pitchFamily="50" charset="-127"/>
      <p:regular r:id="rId23"/>
    </p:embeddedFont>
    <p:embeddedFont>
      <p:font typeface="Pretendard SemiBold" panose="02000703000000020004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F49"/>
    <a:srgbClr val="FFFFFF"/>
    <a:srgbClr val="1E62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94660"/>
  </p:normalViewPr>
  <p:slideViewPr>
    <p:cSldViewPr snapToGrid="0" showGuides="1">
      <p:cViewPr varScale="1">
        <p:scale>
          <a:sx n="152" d="100"/>
          <a:sy n="152" d="100"/>
        </p:scale>
        <p:origin x="576" y="1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300" d="100"/>
          <a:sy n="300" d="100"/>
        </p:scale>
        <p:origin x="292" y="-17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735654"/>
          </a:xfrm>
          <a:prstGeom prst="rect">
            <a:avLst/>
          </a:prstGeom>
        </p:spPr>
        <p:txBody>
          <a:bodyPr vert="horz" lIns="142262" tIns="71131" rIns="142262" bIns="71131" rtlCol="0"/>
          <a:lstStyle>
            <a:lvl1pPr algn="l">
              <a:defRPr sz="19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46" y="0"/>
            <a:ext cx="4434999" cy="735654"/>
          </a:xfrm>
          <a:prstGeom prst="rect">
            <a:avLst/>
          </a:prstGeom>
        </p:spPr>
        <p:txBody>
          <a:bodyPr vert="horz" lIns="142262" tIns="71131" rIns="142262" bIns="71131" rtlCol="0"/>
          <a:lstStyle>
            <a:lvl1pPr algn="r">
              <a:defRPr sz="1900"/>
            </a:lvl1pPr>
          </a:lstStyle>
          <a:p>
            <a:fld id="{AD938030-1094-4D68-8396-003B5D7E9D03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833563"/>
            <a:ext cx="8796337" cy="49482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62" tIns="71131" rIns="142262" bIns="7113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7056159"/>
            <a:ext cx="8187690" cy="5773222"/>
          </a:xfrm>
          <a:prstGeom prst="rect">
            <a:avLst/>
          </a:prstGeom>
        </p:spPr>
        <p:txBody>
          <a:bodyPr vert="horz" lIns="142262" tIns="71131" rIns="142262" bIns="71131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3926499"/>
            <a:ext cx="4434999" cy="735652"/>
          </a:xfrm>
          <a:prstGeom prst="rect">
            <a:avLst/>
          </a:prstGeom>
        </p:spPr>
        <p:txBody>
          <a:bodyPr vert="horz" lIns="142262" tIns="71131" rIns="142262" bIns="71131" rtlCol="0" anchor="b"/>
          <a:lstStyle>
            <a:lvl1pPr algn="l">
              <a:defRPr sz="19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46" y="13926499"/>
            <a:ext cx="4434999" cy="735652"/>
          </a:xfrm>
          <a:prstGeom prst="rect">
            <a:avLst/>
          </a:prstGeom>
        </p:spPr>
        <p:txBody>
          <a:bodyPr vert="horz" lIns="142262" tIns="71131" rIns="142262" bIns="71131" rtlCol="0" anchor="b"/>
          <a:lstStyle>
            <a:lvl1pPr algn="r">
              <a:defRPr sz="1900"/>
            </a:lvl1pPr>
          </a:lstStyle>
          <a:p>
            <a:fld id="{886375E2-A14F-4BF0-BCB7-6D69BD9C2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618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4618" userDrawn="1">
          <p15:clr>
            <a:srgbClr val="F26B43"/>
          </p15:clr>
        </p15:guide>
        <p15:guide id="2" pos="3224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3B00C-4F73-DBBF-51C3-E5DCB636A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9FE831-83C1-7D5C-409C-D4B3AD97B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0B5396-6098-B90A-2ABF-FF7B4D41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7C78D-67AA-4332-8CDE-4B28375A8F31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C8485-DA4B-3531-4EB3-CD4F63A1F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BE2097-3083-D44D-215E-FCA78109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435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68E2BA-9301-35A8-BFE6-3092A7AA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6DF884-82E7-77C4-2929-D73699F0C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CF4C20-5905-2243-282A-F2FD6BE30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4038C-A4F1-4CF8-A774-03032B8F23A9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C627C-A177-4D89-D5B9-43C349663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BF9E90-89CC-E0EB-6EB2-F58E01FA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0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E91AD9-BFE2-4632-A14A-64A3FF5C0C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DA3F29-C994-BB53-16C0-B9D575F3F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F0A9D2-615E-EFC5-3587-10A9DBC8B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1DC5C-B835-445D-BD00-7E970A1FB5C0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702E3F-60EF-C243-CF09-193CFB0A7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84C128-AFAF-C5C1-7365-E1529C5CA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784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083E6-8F72-A602-CD06-C938A34F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4C4770-2180-0300-5AD9-0D2A5AF3C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E336E8-FDD0-8CF4-CF6F-77008EF34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CB76F-FA78-4F51-B074-D3B8BADCD43D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2119CB-2CBC-F47E-B6C4-CAB9142B4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33D496-F444-F589-326D-5B77927C1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12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CBC99-1ACD-FBB1-8FFB-AAD9BB34B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86A372-2040-CB3D-2AE8-EB132AADE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EB67C3-D3F9-51AF-87FF-A6E5FBF0D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FD10-2F89-4533-AA7B-4772C35A78FD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9DECD-C7A4-DF0A-805A-1000024B5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840101-0834-510D-F649-56880F2B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90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388F6-F721-F617-DE3B-EACC54B8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9B326-2457-E1EF-0CBA-B0328C743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8532A6-B156-F9E4-CA02-F392BBF11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2B809-D7B6-8CCE-8077-E9DF1AF74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88A9-854F-4E22-BB4B-1722199FCDA3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5AEBD-4EBB-1193-9AD4-3073B2153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E782C2-C6DE-D84E-27C3-F21445AD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35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CEE96-85BF-5B72-9920-2C36EDAF6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4796AF-276A-288C-C9AF-E947919BD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49D5FE-F631-2185-E78A-FF2842EAE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655C10-5DC5-9D51-78F5-94F949A8E8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2E71F0-0E1E-E832-DFD2-B5397657C7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3206DA-C4DD-A3B1-F463-B1A84CEC5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0896-D39D-47DC-994C-FD391D29643C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DAB8C6-541C-E987-5F57-EB79B5F7C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7A77C9-DE57-DCAF-4D81-0A15C348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138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807EE-5E5F-F701-B3EF-EE39657A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A2420A-CF30-DBD5-7A86-741A76734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1373-B9CC-4EB2-88C2-F73E48AB35A3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B5015B-AEE8-AB2D-1EBA-0B789C627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EEAD75-914A-C2C0-04C1-7DB1A3AD5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347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F924DF-F74B-9DA9-52AB-1FF91213F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539B7-D54C-450D-8D45-D6537899F8E7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0FB441-7533-FF2C-679C-7EB1BC0D9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137347-F258-4F84-7D53-AB475D7B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56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83AE0-CA1D-3176-8BD8-BC797B21E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18E94B-6D27-2BBA-8476-2930FF352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71C038-3FCE-2874-C354-7331ED142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4C78D-DF18-3107-AFCD-6249841D2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F11D-F671-4435-A56D-A0E34CD8CB53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262FEF-B2C7-4056-0B7E-596D4E58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EA5BB0-81A2-1161-F5D0-94571A5D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648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9C29C-7FCB-A666-D65B-A932976C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0EBB31-5DE7-9168-7250-B701DED6DD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C8964-753E-0642-830A-DD6D65A63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F11E7C-0A92-A92E-3DD3-1F39EAD9B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62D2-EBCB-4962-8BF4-4B8494EC80A7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A33FFF-B893-B46E-0D8A-0B2C962B5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C7E042-35A9-2383-9BE4-121D9DC0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763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B10AB4-5C0F-9F8C-AFAC-DF8EE2601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6D7DCD-117F-7473-8447-55B2C6015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452BAF-58D3-579C-DECF-838FEDDAD7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63BEB5-8D32-4253-BE52-58925A25A75A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7D4793-7A30-C514-BB8B-1E6A94867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C0FE4D-AE23-3FCA-02C4-86F387F5CA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fld id="{A93505DF-FC74-409D-8C7C-38823A3428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076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C0FA40-2E1A-3889-CB5D-D8DB68A4C054}"/>
              </a:ext>
            </a:extLst>
          </p:cNvPr>
          <p:cNvSpPr txBox="1"/>
          <p:nvPr/>
        </p:nvSpPr>
        <p:spPr>
          <a:xfrm>
            <a:off x="860114" y="2495718"/>
            <a:ext cx="39260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안전한 생성형 인공지능</a:t>
            </a:r>
            <a:endParaRPr lang="en-US" altLang="ko-KR" sz="2800" dirty="0">
              <a:solidFill>
                <a:srgbClr val="FFFFF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ko-KR" altLang="en-US" sz="28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내부 기밀 유출 방지 서비스</a:t>
            </a:r>
            <a:endParaRPr lang="en-US" altLang="ko-KR" sz="2800" dirty="0">
              <a:solidFill>
                <a:srgbClr val="FFFFF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0F73769-D57B-CA20-D52A-E67ABACF29B3}"/>
              </a:ext>
            </a:extLst>
          </p:cNvPr>
          <p:cNvSpPr/>
          <p:nvPr/>
        </p:nvSpPr>
        <p:spPr>
          <a:xfrm>
            <a:off x="860114" y="1975819"/>
            <a:ext cx="4076992" cy="408842"/>
          </a:xfrm>
          <a:prstGeom prst="roundRect">
            <a:avLst>
              <a:gd name="adj" fmla="val 413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91F4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2025-1 </a:t>
            </a:r>
            <a:r>
              <a:rPr lang="ko-KR" altLang="en-US" dirty="0" err="1">
                <a:solidFill>
                  <a:srgbClr val="191F4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다학제간캡스톤디자인</a:t>
            </a:r>
            <a:r>
              <a:rPr lang="ko-KR" altLang="en-US" dirty="0">
                <a:solidFill>
                  <a:srgbClr val="191F4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과목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0F095-918F-313E-4F8C-474BA1B1463C}"/>
              </a:ext>
            </a:extLst>
          </p:cNvPr>
          <p:cNvSpPr txBox="1"/>
          <p:nvPr/>
        </p:nvSpPr>
        <p:spPr>
          <a:xfrm>
            <a:off x="860114" y="3521316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지도교수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윤명근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교수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AAABF4-814E-D28E-38EE-B0E6E568A0BC}"/>
              </a:ext>
            </a:extLst>
          </p:cNvPr>
          <p:cNvSpPr txBox="1"/>
          <p:nvPr/>
        </p:nvSpPr>
        <p:spPr>
          <a:xfrm>
            <a:off x="294543" y="311426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2025.02.13</a:t>
            </a:r>
            <a:endParaRPr lang="ko-KR" altLang="en-US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0" name="AutoShape 10" descr="국민대학교 엠블럼">
            <a:extLst>
              <a:ext uri="{FF2B5EF4-FFF2-40B4-BE49-F238E27FC236}">
                <a16:creationId xmlns:a16="http://schemas.microsoft.com/office/drawing/2014/main" id="{26F72474-46DF-2384-F63F-0F665DC666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그림 21" descr="로고, 텍스트, 등록 상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A8B9CE3-FBF7-C2C0-829D-A931941A3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742" y="52049"/>
            <a:ext cx="942242" cy="9422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27F1A2-9ACF-64B8-051F-B215005BB5F7}"/>
              </a:ext>
            </a:extLst>
          </p:cNvPr>
          <p:cNvSpPr txBox="1"/>
          <p:nvPr/>
        </p:nvSpPr>
        <p:spPr>
          <a:xfrm>
            <a:off x="7498306" y="5755861"/>
            <a:ext cx="4355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조항범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 err="1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오주엽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 err="1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박찬민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백승렬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심지아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 err="1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김민승</a:t>
            </a:r>
            <a:endParaRPr lang="ko-KR" altLang="en-US" dirty="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5FBC1CB8-1834-EF1D-8D4C-50794C97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621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40F74D-8164-1A23-0B91-97A2B55F3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716AA6-AE92-4C04-0CB8-10582356E0E6}"/>
              </a:ext>
            </a:extLst>
          </p:cNvPr>
          <p:cNvSpPr txBox="1"/>
          <p:nvPr/>
        </p:nvSpPr>
        <p:spPr>
          <a:xfrm>
            <a:off x="193431" y="311426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년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월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19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일 회의</a:t>
            </a:r>
            <a:endParaRPr lang="en-US" altLang="ko-KR" dirty="0">
              <a:solidFill>
                <a:srgbClr val="191F4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88960E0-16EE-97FB-EBFD-678D9DDBD2A2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915CDED-62DD-D709-7C22-AD6EE3488A7C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D904F19-78C6-E76F-CFDF-5CBC062E1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0DE814-AA88-42CE-7752-1F020E19FD1C}"/>
              </a:ext>
            </a:extLst>
          </p:cNvPr>
          <p:cNvGrpSpPr/>
          <p:nvPr/>
        </p:nvGrpSpPr>
        <p:grpSpPr>
          <a:xfrm>
            <a:off x="708956" y="1222671"/>
            <a:ext cx="3223959" cy="923330"/>
            <a:chOff x="708956" y="1332035"/>
            <a:chExt cx="3223959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4C03D7-62DB-06A6-7FF1-20E900A38A62}"/>
                </a:ext>
              </a:extLst>
            </p:cNvPr>
            <p:cNvSpPr txBox="1"/>
            <p:nvPr/>
          </p:nvSpPr>
          <p:spPr>
            <a:xfrm>
              <a:off x="708956" y="1332035"/>
              <a:ext cx="32239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유사도 분류 실험 결과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D03A6C-70EB-D857-E04D-EA9753554537}"/>
                </a:ext>
              </a:extLst>
            </p:cNvPr>
            <p:cNvSpPr txBox="1"/>
            <p:nvPr/>
          </p:nvSpPr>
          <p:spPr>
            <a:xfrm>
              <a:off x="708956" y="1855255"/>
              <a:ext cx="25651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유사 문서 쌍 </a:t>
              </a:r>
              <a:r>
                <a:rPr lang="en-US" altLang="ko-KR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2</a:t>
              </a:r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개로 실험</a:t>
              </a: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1BAF5B6-1C68-5165-B20C-16650621F011}"/>
              </a:ext>
            </a:extLst>
          </p:cNvPr>
          <p:cNvSpPr/>
          <p:nvPr/>
        </p:nvSpPr>
        <p:spPr>
          <a:xfrm>
            <a:off x="2575413" y="5720139"/>
            <a:ext cx="7041173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인원이 많기에 개인 별 역할 분담을 명확히 해야 함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2ECEA5D-7B22-2031-0992-B7D09E851FC5}"/>
              </a:ext>
            </a:extLst>
          </p:cNvPr>
          <p:cNvSpPr/>
          <p:nvPr/>
        </p:nvSpPr>
        <p:spPr>
          <a:xfrm>
            <a:off x="708956" y="5720139"/>
            <a:ext cx="11069805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버전 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만들어 문맥적으로 유사한 데이터를 비교할 수 있도록 구성해볼 것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9B0F9DF2-9924-B883-0E6A-5948CEBD1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7FA3D8-221C-5786-E74D-9FFCB2B5CCF4}"/>
              </a:ext>
            </a:extLst>
          </p:cNvPr>
          <p:cNvSpPr txBox="1"/>
          <p:nvPr/>
        </p:nvSpPr>
        <p:spPr>
          <a:xfrm>
            <a:off x="4773365" y="5153433"/>
            <a:ext cx="2645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Threshold = 0.85</a:t>
            </a:r>
            <a:endParaRPr lang="ko-KR" alt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129C9E-A0DE-5875-4FD5-980421B18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69450"/>
              </p:ext>
            </p:extLst>
          </p:nvPr>
        </p:nvGraphicFramePr>
        <p:xfrm>
          <a:off x="2812830" y="2269111"/>
          <a:ext cx="3560128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0455">
                  <a:extLst>
                    <a:ext uri="{9D8B030D-6E8A-4147-A177-3AD203B41FA5}">
                      <a16:colId xmlns:a16="http://schemas.microsoft.com/office/drawing/2014/main" val="2309244278"/>
                    </a:ext>
                  </a:extLst>
                </a:gridCol>
                <a:gridCol w="1100455">
                  <a:extLst>
                    <a:ext uri="{9D8B030D-6E8A-4147-A177-3AD203B41FA5}">
                      <a16:colId xmlns:a16="http://schemas.microsoft.com/office/drawing/2014/main" val="3187624581"/>
                    </a:ext>
                  </a:extLst>
                </a:gridCol>
                <a:gridCol w="1359218">
                  <a:extLst>
                    <a:ext uri="{9D8B030D-6E8A-4147-A177-3AD203B41FA5}">
                      <a16:colId xmlns:a16="http://schemas.microsoft.com/office/drawing/2014/main" val="1517435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문서 이름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문서 이름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유사 벡터 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760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A1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A2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220,199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7833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A1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B1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1445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A1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B2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583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A2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B1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944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A2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B2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8489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B1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B2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211,671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7699264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1B31934B-3D7C-C776-A137-1A2FDEB18495}"/>
              </a:ext>
            </a:extLst>
          </p:cNvPr>
          <p:cNvSpPr/>
          <p:nvPr/>
        </p:nvSpPr>
        <p:spPr>
          <a:xfrm>
            <a:off x="4989973" y="3023666"/>
            <a:ext cx="377505" cy="1453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1D6DA09-9C7E-F1C3-DAAA-DA37925BB57D}"/>
              </a:ext>
            </a:extLst>
          </p:cNvPr>
          <p:cNvCxnSpPr>
            <a:stCxn id="7" idx="3"/>
          </p:cNvCxnSpPr>
          <p:nvPr/>
        </p:nvCxnSpPr>
        <p:spPr>
          <a:xfrm flipV="1">
            <a:off x="5367478" y="3738765"/>
            <a:ext cx="1753299" cy="115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60BA093-D008-5713-CC7B-D6BD229BA98B}"/>
              </a:ext>
            </a:extLst>
          </p:cNvPr>
          <p:cNvSpPr txBox="1"/>
          <p:nvPr/>
        </p:nvSpPr>
        <p:spPr>
          <a:xfrm>
            <a:off x="7074636" y="3567051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다른 종류의 문서는 유사한 벡터가 없음</a:t>
            </a:r>
          </a:p>
        </p:txBody>
      </p:sp>
    </p:spTree>
    <p:extLst>
      <p:ext uri="{BB962C8B-B14F-4D97-AF65-F5344CB8AC3E}">
        <p14:creationId xmlns:p14="http://schemas.microsoft.com/office/powerpoint/2010/main" val="4249433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7A2518-209D-A5DF-274F-857A635C1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C95501-B3C0-E296-1CD3-4C693637FAAD}"/>
              </a:ext>
            </a:extLst>
          </p:cNvPr>
          <p:cNvSpPr txBox="1"/>
          <p:nvPr/>
        </p:nvSpPr>
        <p:spPr>
          <a:xfrm>
            <a:off x="193431" y="31142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년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월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26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일 회의</a:t>
            </a:r>
            <a:endParaRPr lang="en-US" altLang="ko-KR" dirty="0">
              <a:solidFill>
                <a:srgbClr val="191F4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1D9010-3BB2-EED5-AE7C-3428878CD406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E583785-5A9B-95C6-0F62-DDB42191E087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A420CC9-5591-CF0E-DA8D-5AB0C9B24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6706E9-4177-4AF0-3E67-F237366E6E18}"/>
              </a:ext>
            </a:extLst>
          </p:cNvPr>
          <p:cNvGrpSpPr/>
          <p:nvPr/>
        </p:nvGrpSpPr>
        <p:grpSpPr>
          <a:xfrm>
            <a:off x="708956" y="1222671"/>
            <a:ext cx="4012637" cy="923330"/>
            <a:chOff x="708956" y="1332035"/>
            <a:chExt cx="4012637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F6A0E3-D525-BC92-7121-1291BB9E4D69}"/>
                </a:ext>
              </a:extLst>
            </p:cNvPr>
            <p:cNvSpPr txBox="1"/>
            <p:nvPr/>
          </p:nvSpPr>
          <p:spPr>
            <a:xfrm>
              <a:off x="708956" y="1332035"/>
              <a:ext cx="28328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데이터셋 추가 생성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2FAE13-84F1-D240-94A7-2B0172A48472}"/>
                </a:ext>
              </a:extLst>
            </p:cNvPr>
            <p:cNvSpPr txBox="1"/>
            <p:nvPr/>
          </p:nvSpPr>
          <p:spPr>
            <a:xfrm>
              <a:off x="708956" y="1855255"/>
              <a:ext cx="40126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문맥적으로 유사한 데이터 쌍 생성 완료</a:t>
              </a: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8EC53E3-4BF2-CC4D-880F-E5CA82D314B9}"/>
              </a:ext>
            </a:extLst>
          </p:cNvPr>
          <p:cNvSpPr/>
          <p:nvPr/>
        </p:nvSpPr>
        <p:spPr>
          <a:xfrm>
            <a:off x="2575413" y="5720139"/>
            <a:ext cx="7041173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인원이 많기에 개인 별 역할 분담을 명확히 해야 함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146FE75-934F-FE4D-DD9F-D8A45E7DE593}"/>
              </a:ext>
            </a:extLst>
          </p:cNvPr>
          <p:cNvSpPr/>
          <p:nvPr/>
        </p:nvSpPr>
        <p:spPr>
          <a:xfrm>
            <a:off x="708956" y="5720139"/>
            <a:ext cx="11069805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실험 조건이 너무 가혹하니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다른 문서를 포함하지 말고 변화 정도에 따라 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개씩 만들어 볼 것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6F843CC9-F2FB-D39A-1486-0826FC67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F80202F-AFF8-E9A9-9F43-115F4D85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099306"/>
              </p:ext>
            </p:extLst>
          </p:nvPr>
        </p:nvGraphicFramePr>
        <p:xfrm>
          <a:off x="1122260" y="2687320"/>
          <a:ext cx="571942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6938">
                  <a:extLst>
                    <a:ext uri="{9D8B030D-6E8A-4147-A177-3AD203B41FA5}">
                      <a16:colId xmlns:a16="http://schemas.microsoft.com/office/drawing/2014/main" val="3725732221"/>
                    </a:ext>
                  </a:extLst>
                </a:gridCol>
                <a:gridCol w="5062490">
                  <a:extLst>
                    <a:ext uri="{9D8B030D-6E8A-4147-A177-3AD203B41FA5}">
                      <a16:colId xmlns:a16="http://schemas.microsoft.com/office/drawing/2014/main" val="19226975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X1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원문 국가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68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X2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전혀 다른 문서 </a:t>
                      </a:r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+ X1 </a:t>
                      </a:r>
                      <a:r>
                        <a:rPr lang="ko-KR" altLang="en-US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데이터 </a:t>
                      </a:r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4,000</a:t>
                      </a:r>
                      <a:r>
                        <a:rPr lang="ko-KR" altLang="en-US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자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248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X3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X1</a:t>
                      </a:r>
                      <a:r>
                        <a:rPr lang="ko-KR" altLang="en-US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데이터 </a:t>
                      </a:r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+ X1 </a:t>
                      </a:r>
                      <a:r>
                        <a:rPr lang="ko-KR" altLang="en-US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데이터 </a:t>
                      </a:r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4,000</a:t>
                      </a:r>
                      <a:r>
                        <a:rPr lang="ko-KR" altLang="en-US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자 변화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3819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X4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전혀 다른 문서 </a:t>
                      </a:r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+ X3 </a:t>
                      </a:r>
                      <a:r>
                        <a:rPr lang="ko-KR" altLang="en-US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데이터 </a:t>
                      </a:r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4,000</a:t>
                      </a:r>
                      <a:r>
                        <a:rPr lang="ko-KR" altLang="en-US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자 변화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569361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F428A21F-7219-298C-7E75-D7C4A7257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856" y="1098958"/>
            <a:ext cx="3155004" cy="428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0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29D4B3-CEBE-EBA7-D78D-F91CCE4FA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3DB9B3-C4E0-3BC7-AC5D-B2E20A39BB77}"/>
              </a:ext>
            </a:extLst>
          </p:cNvPr>
          <p:cNvSpPr txBox="1"/>
          <p:nvPr/>
        </p:nvSpPr>
        <p:spPr>
          <a:xfrm>
            <a:off x="193431" y="31142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년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월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26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일 회의</a:t>
            </a:r>
            <a:endParaRPr lang="en-US" altLang="ko-KR" dirty="0">
              <a:solidFill>
                <a:srgbClr val="191F4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178F424-1E9C-8A5A-77B2-7AA85578D9AA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DB71053-6051-4DDE-1989-5103E3C9EE34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4E203F7-95A2-6360-D990-ECAE58678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0C98B2-EA76-6899-1036-D537524F6279}"/>
              </a:ext>
            </a:extLst>
          </p:cNvPr>
          <p:cNvGrpSpPr/>
          <p:nvPr/>
        </p:nvGrpSpPr>
        <p:grpSpPr>
          <a:xfrm>
            <a:off x="708956" y="1222671"/>
            <a:ext cx="5019323" cy="923330"/>
            <a:chOff x="708956" y="1332035"/>
            <a:chExt cx="5019323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9A9CDB-5B9D-78FB-8866-355145B50097}"/>
                </a:ext>
              </a:extLst>
            </p:cNvPr>
            <p:cNvSpPr txBox="1"/>
            <p:nvPr/>
          </p:nvSpPr>
          <p:spPr>
            <a:xfrm>
              <a:off x="708956" y="1332035"/>
              <a:ext cx="50193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요구 사항 명세서 작성 및 역할 분담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2B8B37-14A5-D56B-D207-7A1AA81B36A8}"/>
                </a:ext>
              </a:extLst>
            </p:cNvPr>
            <p:cNvSpPr txBox="1"/>
            <p:nvPr/>
          </p:nvSpPr>
          <p:spPr>
            <a:xfrm>
              <a:off x="708956" y="1855255"/>
              <a:ext cx="47339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효율적인 프로젝트 진행을 위한 사전 작업 수행</a:t>
              </a: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40768A-FB47-A15E-ED16-8D3E3EBAB7E9}"/>
              </a:ext>
            </a:extLst>
          </p:cNvPr>
          <p:cNvSpPr/>
          <p:nvPr/>
        </p:nvSpPr>
        <p:spPr>
          <a:xfrm>
            <a:off x="2575413" y="5720139"/>
            <a:ext cx="7041173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인원이 많기에 개인 별 역할 분담을 명확히 해야 함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84CB531-B9E0-D825-F0E3-29966F636085}"/>
              </a:ext>
            </a:extLst>
          </p:cNvPr>
          <p:cNvSpPr/>
          <p:nvPr/>
        </p:nvSpPr>
        <p:spPr>
          <a:xfrm>
            <a:off x="708956" y="5720139"/>
            <a:ext cx="11069805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각자 개인에 역할에 충실하게 진행해볼 것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4CC08BC4-8EBC-BCBB-DED9-F01190A37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B3C6BCA-A885-6B09-2105-D3BBF5903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172" y="2293016"/>
            <a:ext cx="8187655" cy="227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54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D80A1C-A068-90DC-00C2-BC6BE5D81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5B3EBA-7EDF-11EB-01C3-4F350A3BFC1A}"/>
              </a:ext>
            </a:extLst>
          </p:cNvPr>
          <p:cNvSpPr txBox="1"/>
          <p:nvPr/>
        </p:nvSpPr>
        <p:spPr>
          <a:xfrm>
            <a:off x="193431" y="31142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년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월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26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일 회의</a:t>
            </a:r>
            <a:endParaRPr lang="en-US" altLang="ko-KR" dirty="0">
              <a:solidFill>
                <a:srgbClr val="191F4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BF651C3-6016-0F8B-0168-4CC702F3C6B1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82BB1EA-09A3-2FFC-8699-16C41A8788B0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2C58015-53FA-CBC3-9E5C-92E456567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861019-2697-C854-0625-7C07993CBFB3}"/>
              </a:ext>
            </a:extLst>
          </p:cNvPr>
          <p:cNvGrpSpPr/>
          <p:nvPr/>
        </p:nvGrpSpPr>
        <p:grpSpPr>
          <a:xfrm>
            <a:off x="708956" y="1222671"/>
            <a:ext cx="3570208" cy="923330"/>
            <a:chOff x="708956" y="1332035"/>
            <a:chExt cx="3570208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0A1945-B514-8848-6921-70A4BEED4840}"/>
                </a:ext>
              </a:extLst>
            </p:cNvPr>
            <p:cNvSpPr txBox="1"/>
            <p:nvPr/>
          </p:nvSpPr>
          <p:spPr>
            <a:xfrm>
              <a:off x="708956" y="1332035"/>
              <a:ext cx="32239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문서 </a:t>
              </a:r>
              <a:r>
                <a:rPr lang="ko-KR" altLang="en-US" sz="2800" dirty="0" err="1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전처리</a:t>
              </a:r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방법 연구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5476E5-8E63-6F06-107B-994EB2108015}"/>
                </a:ext>
              </a:extLst>
            </p:cNvPr>
            <p:cNvSpPr txBox="1"/>
            <p:nvPr/>
          </p:nvSpPr>
          <p:spPr>
            <a:xfrm>
              <a:off x="708956" y="1855255"/>
              <a:ext cx="35702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표제어 추출 방법에 대한 연구 진행</a:t>
              </a: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90941F5-7746-8B7F-53F8-E82932BFFC4B}"/>
              </a:ext>
            </a:extLst>
          </p:cNvPr>
          <p:cNvSpPr/>
          <p:nvPr/>
        </p:nvSpPr>
        <p:spPr>
          <a:xfrm>
            <a:off x="2575413" y="5720139"/>
            <a:ext cx="7041173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인원이 많기에 개인 별 역할 분담을 명확히 해야 함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6056D2B-2FC5-01B2-33F7-75825A0F1D01}"/>
              </a:ext>
            </a:extLst>
          </p:cNvPr>
          <p:cNvSpPr/>
          <p:nvPr/>
        </p:nvSpPr>
        <p:spPr>
          <a:xfrm>
            <a:off x="708956" y="5720139"/>
            <a:ext cx="11069805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표제어 추출에 관해서는 잠정 보류하고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이전 방법 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</a:t>
            </a:r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가지에 대해 실험해볼 것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17C376A-A396-B941-59B7-401240F5E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D750DC-D235-1782-BB7B-0912D4626243}"/>
              </a:ext>
            </a:extLst>
          </p:cNvPr>
          <p:cNvSpPr txBox="1"/>
          <p:nvPr/>
        </p:nvSpPr>
        <p:spPr>
          <a:xfrm>
            <a:off x="2533475" y="292775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D44915-A2C9-77CD-8969-A112C908E681}"/>
              </a:ext>
            </a:extLst>
          </p:cNvPr>
          <p:cNvSpPr txBox="1"/>
          <p:nvPr/>
        </p:nvSpPr>
        <p:spPr>
          <a:xfrm>
            <a:off x="4724400" y="45887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B296C5B-2A2D-838B-D148-25F0A498BB99}"/>
              </a:ext>
            </a:extLst>
          </p:cNvPr>
          <p:cNvGrpSpPr/>
          <p:nvPr/>
        </p:nvGrpSpPr>
        <p:grpSpPr>
          <a:xfrm>
            <a:off x="1181833" y="2716541"/>
            <a:ext cx="9828332" cy="1792074"/>
            <a:chOff x="1181833" y="2683020"/>
            <a:chExt cx="9828332" cy="179207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DD2F3F4-1D0B-096E-1217-CE0AF84C570B}"/>
                </a:ext>
              </a:extLst>
            </p:cNvPr>
            <p:cNvGrpSpPr/>
            <p:nvPr/>
          </p:nvGrpSpPr>
          <p:grpSpPr>
            <a:xfrm>
              <a:off x="1181833" y="2683020"/>
              <a:ext cx="9828332" cy="800220"/>
              <a:chOff x="1181833" y="2562501"/>
              <a:chExt cx="9828332" cy="80022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14D618-E724-0D6F-A1A9-87DCC1E749E8}"/>
                  </a:ext>
                </a:extLst>
              </p:cNvPr>
              <p:cNvSpPr txBox="1"/>
              <p:nvPr/>
            </p:nvSpPr>
            <p:spPr>
              <a:xfrm>
                <a:off x="1181833" y="2562501"/>
                <a:ext cx="98283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“Filter For Confidential Information” (Electronics and Control Systems. 2023.12.27)</a:t>
                </a:r>
                <a:endParaRPr lang="ko-KR" altLang="en-US" sz="20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C94642-8F4C-8105-C067-A49067C186B3}"/>
                  </a:ext>
                </a:extLst>
              </p:cNvPr>
              <p:cNvSpPr txBox="1"/>
              <p:nvPr/>
            </p:nvSpPr>
            <p:spPr>
              <a:xfrm>
                <a:off x="2307142" y="2962611"/>
                <a:ext cx="75777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“</a:t>
                </a:r>
                <a:r>
                  <a:rPr lang="ko-KR" altLang="en-US" sz="20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표제어를 추출하면 </a:t>
                </a:r>
                <a:r>
                  <a:rPr lang="en-US" altLang="ko-KR" sz="20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SBERT</a:t>
                </a:r>
                <a:r>
                  <a:rPr lang="ko-KR" altLang="en-US" sz="20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를 통한 </a:t>
                </a:r>
                <a:r>
                  <a:rPr lang="ko-KR" altLang="en-US" sz="2000" dirty="0" err="1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임베딩</a:t>
                </a:r>
                <a:r>
                  <a:rPr lang="ko-KR" altLang="en-US" sz="20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생성 과정에서 효과가 올라감</a:t>
                </a:r>
                <a:r>
                  <a:rPr lang="en-US" altLang="ko-KR" sz="20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＂</a:t>
                </a:r>
                <a:endParaRPr lang="ko-KR" altLang="en-US" sz="20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746DCC-22D0-A646-0E16-350BBA57E75D}"/>
                </a:ext>
              </a:extLst>
            </p:cNvPr>
            <p:cNvSpPr txBox="1"/>
            <p:nvPr/>
          </p:nvSpPr>
          <p:spPr>
            <a:xfrm>
              <a:off x="2735144" y="4105762"/>
              <a:ext cx="6721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아름다운 하늘을 보며 우리는 행복하게 웃었다 → 하늘 우리 행복하다 웃다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8947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D9B476-2CBA-63C0-62FE-00755E38A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46AB73-D2DA-BE7F-9592-E4F0FEBC9D56}"/>
              </a:ext>
            </a:extLst>
          </p:cNvPr>
          <p:cNvSpPr txBox="1"/>
          <p:nvPr/>
        </p:nvSpPr>
        <p:spPr>
          <a:xfrm>
            <a:off x="193431" y="311426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년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월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26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일 회의</a:t>
            </a:r>
            <a:endParaRPr lang="en-US" altLang="ko-KR" dirty="0">
              <a:solidFill>
                <a:srgbClr val="191F4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E14764-9CE3-7585-12F9-E86C974FF513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42A041B-579F-D91E-CEE6-F3BD04BC6E40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BAAA86C-7D67-4442-10B9-0A1FFD93D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DD11379-EA1F-6709-B37A-750C2D62745B}"/>
              </a:ext>
            </a:extLst>
          </p:cNvPr>
          <p:cNvGrpSpPr/>
          <p:nvPr/>
        </p:nvGrpSpPr>
        <p:grpSpPr>
          <a:xfrm>
            <a:off x="708956" y="1222671"/>
            <a:ext cx="3517310" cy="923330"/>
            <a:chOff x="708956" y="1332035"/>
            <a:chExt cx="3517310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8B0D05-3745-77CD-D797-6C7704DC1B9A}"/>
                </a:ext>
              </a:extLst>
            </p:cNvPr>
            <p:cNvSpPr txBox="1"/>
            <p:nvPr/>
          </p:nvSpPr>
          <p:spPr>
            <a:xfrm>
              <a:off x="708956" y="1332035"/>
              <a:ext cx="22108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실험 결과 공유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E0E49C-BEA4-9A6A-0350-8F08BDA2B35C}"/>
                </a:ext>
              </a:extLst>
            </p:cNvPr>
            <p:cNvSpPr txBox="1"/>
            <p:nvPr/>
          </p:nvSpPr>
          <p:spPr>
            <a:xfrm>
              <a:off x="708956" y="1855255"/>
              <a:ext cx="35173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6</a:t>
              </a:r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가지 방법에 대한 실험 결과 공유</a:t>
              </a: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C15D6AF-A132-C883-B7D9-C61583E302D5}"/>
              </a:ext>
            </a:extLst>
          </p:cNvPr>
          <p:cNvSpPr/>
          <p:nvPr/>
        </p:nvSpPr>
        <p:spPr>
          <a:xfrm>
            <a:off x="2575413" y="5720139"/>
            <a:ext cx="7041173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인원이 많기에 개인 별 역할 분담을 명확히 해야 함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9802E-883D-FE0C-69B9-9755A9029191}"/>
              </a:ext>
            </a:extLst>
          </p:cNvPr>
          <p:cNvSpPr/>
          <p:nvPr/>
        </p:nvSpPr>
        <p:spPr>
          <a:xfrm>
            <a:off x="708956" y="5720139"/>
            <a:ext cx="11069805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각 </a:t>
            </a:r>
            <a:r>
              <a:rPr lang="ko-KR" altLang="en-US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문서를 앞서 말한 바와 같이 단축시켜 실험 조건을 쉽게 설정해보고 진행해볼 것</a:t>
            </a:r>
            <a:endParaRPr lang="ko-KR" altLang="en-US" dirty="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A3A8D7AF-E13E-F39F-8967-B51B99CFE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59BE84-3195-5888-B527-3D81FD2490ED}"/>
              </a:ext>
            </a:extLst>
          </p:cNvPr>
          <p:cNvSpPr txBox="1"/>
          <p:nvPr/>
        </p:nvSpPr>
        <p:spPr>
          <a:xfrm>
            <a:off x="2533475" y="292775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0737B-BDBC-8C06-C863-EC26952BF019}"/>
              </a:ext>
            </a:extLst>
          </p:cNvPr>
          <p:cNvSpPr txBox="1"/>
          <p:nvPr/>
        </p:nvSpPr>
        <p:spPr>
          <a:xfrm>
            <a:off x="4724400" y="45887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7BC2DF-E0D1-6B06-931D-FA7D29DDBDC6}"/>
              </a:ext>
            </a:extLst>
          </p:cNvPr>
          <p:cNvGrpSpPr/>
          <p:nvPr/>
        </p:nvGrpSpPr>
        <p:grpSpPr>
          <a:xfrm>
            <a:off x="1133097" y="2517678"/>
            <a:ext cx="10058990" cy="2215057"/>
            <a:chOff x="1133097" y="2517678"/>
            <a:chExt cx="10058990" cy="221505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66D2798-C73B-E616-53A8-A7756644E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3097" y="2517678"/>
              <a:ext cx="3789706" cy="22150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47E732-467E-CE9F-55EB-987E11109554}"/>
                </a:ext>
              </a:extLst>
            </p:cNvPr>
            <p:cNvSpPr txBox="1"/>
            <p:nvPr/>
          </p:nvSpPr>
          <p:spPr>
            <a:xfrm>
              <a:off x="6496571" y="3440540"/>
              <a:ext cx="46955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문서의 길이가 길어 육안으로 확인하기 어려운 상황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5649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25D597-206C-9361-388A-5F7BBEF9D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8138B1-ECC0-139C-3BB8-BEB0515C8D30}"/>
              </a:ext>
            </a:extLst>
          </p:cNvPr>
          <p:cNvSpPr txBox="1"/>
          <p:nvPr/>
        </p:nvSpPr>
        <p:spPr>
          <a:xfrm>
            <a:off x="193431" y="311426"/>
            <a:ext cx="248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년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03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월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12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일 회의</a:t>
            </a:r>
            <a:endParaRPr lang="en-US" altLang="ko-KR" dirty="0">
              <a:solidFill>
                <a:srgbClr val="191F4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CAE0C6-D81D-0F2A-CF37-7C11CB20907D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3C12820-16D1-7589-B572-ED35B75D1398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9BB306E-823C-77B3-103D-ACEFB0030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6ACDE9-93A4-E786-3A27-B78FDBA203E2}"/>
              </a:ext>
            </a:extLst>
          </p:cNvPr>
          <p:cNvGrpSpPr/>
          <p:nvPr/>
        </p:nvGrpSpPr>
        <p:grpSpPr>
          <a:xfrm>
            <a:off x="708956" y="1222671"/>
            <a:ext cx="3454792" cy="923330"/>
            <a:chOff x="708956" y="1332035"/>
            <a:chExt cx="3454792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6F8138-4405-3D4E-482E-101402DFC5B8}"/>
                </a:ext>
              </a:extLst>
            </p:cNvPr>
            <p:cNvSpPr txBox="1"/>
            <p:nvPr/>
          </p:nvSpPr>
          <p:spPr>
            <a:xfrm>
              <a:off x="708956" y="1332035"/>
              <a:ext cx="24416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데이터셋 재생성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4B69AA-73A3-D129-1ABB-6AFCAE151D26}"/>
                </a:ext>
              </a:extLst>
            </p:cNvPr>
            <p:cNvSpPr txBox="1"/>
            <p:nvPr/>
          </p:nvSpPr>
          <p:spPr>
            <a:xfrm>
              <a:off x="708956" y="1855255"/>
              <a:ext cx="34547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간소화된 방식의 데이터셋 재생성</a:t>
              </a: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BAB8BEC-6A39-C634-0DA6-F7CBD0992713}"/>
              </a:ext>
            </a:extLst>
          </p:cNvPr>
          <p:cNvSpPr/>
          <p:nvPr/>
        </p:nvSpPr>
        <p:spPr>
          <a:xfrm>
            <a:off x="2575413" y="5720139"/>
            <a:ext cx="7041173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인원이 많기에 개인 별 역할 분담을 명확히 해야 함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7254CDE-D9BB-EB5D-48DC-5FBB7A4203FB}"/>
              </a:ext>
            </a:extLst>
          </p:cNvPr>
          <p:cNvSpPr/>
          <p:nvPr/>
        </p:nvSpPr>
        <p:spPr>
          <a:xfrm>
            <a:off x="708956" y="5720139"/>
            <a:ext cx="11069805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데이터셋 </a:t>
            </a:r>
            <a:r>
              <a:rPr lang="ko-KR" altLang="en-US" dirty="0" err="1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마스킹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</a:t>
            </a:r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데이터 증강 라이브러리 조사 필요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C9EC045-A3D0-75E8-5482-0B3A6316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62DAF7-C1F8-EB9B-B2E3-C5AB5CB8A02D}"/>
              </a:ext>
            </a:extLst>
          </p:cNvPr>
          <p:cNvSpPr txBox="1"/>
          <p:nvPr/>
        </p:nvSpPr>
        <p:spPr>
          <a:xfrm>
            <a:off x="2533475" y="292775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0D7BD-E42A-CD19-E5C0-2C3D3C7F4F82}"/>
              </a:ext>
            </a:extLst>
          </p:cNvPr>
          <p:cNvSpPr txBox="1"/>
          <p:nvPr/>
        </p:nvSpPr>
        <p:spPr>
          <a:xfrm>
            <a:off x="4724400" y="45887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546332-EE87-0903-1421-668F2100E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399" y="2146001"/>
            <a:ext cx="6553200" cy="329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04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C775C0-47C8-D1F0-F286-22DC3988C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F1243A-F040-6C26-443E-5515556740C8}"/>
              </a:ext>
            </a:extLst>
          </p:cNvPr>
          <p:cNvSpPr txBox="1"/>
          <p:nvPr/>
        </p:nvSpPr>
        <p:spPr>
          <a:xfrm>
            <a:off x="193431" y="311426"/>
            <a:ext cx="248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년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03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월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12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일 회의</a:t>
            </a:r>
            <a:endParaRPr lang="en-US" altLang="ko-KR" dirty="0">
              <a:solidFill>
                <a:srgbClr val="191F4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4048A9-0DE3-EC79-6FA9-44408B36CE17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289C59B-E216-D118-E57B-3FC77D3A6365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1C9F668-8005-14D5-61C3-7F951D428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48B95C1-8419-2A79-1456-F77227A9B2BD}"/>
              </a:ext>
            </a:extLst>
          </p:cNvPr>
          <p:cNvGrpSpPr/>
          <p:nvPr/>
        </p:nvGrpSpPr>
        <p:grpSpPr>
          <a:xfrm>
            <a:off x="708956" y="1222671"/>
            <a:ext cx="3454792" cy="923330"/>
            <a:chOff x="708956" y="1332035"/>
            <a:chExt cx="3454792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05364E-4F11-AE44-5BAF-EDF0DFFE1F61}"/>
                </a:ext>
              </a:extLst>
            </p:cNvPr>
            <p:cNvSpPr txBox="1"/>
            <p:nvPr/>
          </p:nvSpPr>
          <p:spPr>
            <a:xfrm>
              <a:off x="708956" y="1332035"/>
              <a:ext cx="24416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데이터셋 재생성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4A345D-710B-EE42-1E51-FF355F5FA4A3}"/>
                </a:ext>
              </a:extLst>
            </p:cNvPr>
            <p:cNvSpPr txBox="1"/>
            <p:nvPr/>
          </p:nvSpPr>
          <p:spPr>
            <a:xfrm>
              <a:off x="708956" y="1855255"/>
              <a:ext cx="34547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간소화된 방식의 데이터셋 재생성</a:t>
              </a: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90A2733-D24D-8457-01D7-35B2BCD11A23}"/>
              </a:ext>
            </a:extLst>
          </p:cNvPr>
          <p:cNvSpPr/>
          <p:nvPr/>
        </p:nvSpPr>
        <p:spPr>
          <a:xfrm>
            <a:off x="2575413" y="5720139"/>
            <a:ext cx="7041173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인원이 많기에 개인 별 역할 분담을 명확히 해야 함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42DB259-B5F0-E577-C2F2-81747C2893D5}"/>
              </a:ext>
            </a:extLst>
          </p:cNvPr>
          <p:cNvSpPr/>
          <p:nvPr/>
        </p:nvSpPr>
        <p:spPr>
          <a:xfrm>
            <a:off x="708956" y="5720139"/>
            <a:ext cx="11069805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데이터셋의 이름을 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A1, A2</a:t>
            </a:r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 아닌 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A, A’ </a:t>
            </a:r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형식으로 바꾸는 것을 제안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85658D64-45B2-7444-E595-38F55BF11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FC3F3-A602-EBFF-A908-F894A68684D4}"/>
              </a:ext>
            </a:extLst>
          </p:cNvPr>
          <p:cNvSpPr txBox="1"/>
          <p:nvPr/>
        </p:nvSpPr>
        <p:spPr>
          <a:xfrm>
            <a:off x="2533475" y="292775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828DF-8AD3-3897-3612-7F293096A9B4}"/>
              </a:ext>
            </a:extLst>
          </p:cNvPr>
          <p:cNvSpPr txBox="1"/>
          <p:nvPr/>
        </p:nvSpPr>
        <p:spPr>
          <a:xfrm>
            <a:off x="4724400" y="45887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C7FFED5-FDCC-1BE6-3E6C-691C7CC49C3C}"/>
              </a:ext>
            </a:extLst>
          </p:cNvPr>
          <p:cNvGrpSpPr/>
          <p:nvPr/>
        </p:nvGrpSpPr>
        <p:grpSpPr>
          <a:xfrm>
            <a:off x="1325491" y="2189653"/>
            <a:ext cx="9541016" cy="3212388"/>
            <a:chOff x="831248" y="2126736"/>
            <a:chExt cx="9541016" cy="321238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06F9D70-527D-8768-2FDA-4BE56F5BC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248" y="2186502"/>
              <a:ext cx="4897024" cy="309285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807DC0B-AFEB-47DD-0836-66FA60765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3462"/>
            <a:stretch/>
          </p:blipFill>
          <p:spPr>
            <a:xfrm>
              <a:off x="6653990" y="2126736"/>
              <a:ext cx="3718274" cy="3212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030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AAACEB-3DD1-096F-FDC8-0913E484A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F00812-FD97-B83C-4DF9-8CE2F5002FF3}"/>
              </a:ext>
            </a:extLst>
          </p:cNvPr>
          <p:cNvSpPr txBox="1"/>
          <p:nvPr/>
        </p:nvSpPr>
        <p:spPr>
          <a:xfrm>
            <a:off x="193431" y="311426"/>
            <a:ext cx="248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년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03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월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12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일 회의</a:t>
            </a:r>
            <a:endParaRPr lang="en-US" altLang="ko-KR" dirty="0">
              <a:solidFill>
                <a:srgbClr val="191F4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FE831B5-D915-90A0-E192-AB5E251A6183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B093E15-7DFE-F24B-EB32-11B28ED717AB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D962578-C60D-CD7D-CEAB-D13B2FF5D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274DED-DDC4-E611-589D-422D2E01F6C9}"/>
              </a:ext>
            </a:extLst>
          </p:cNvPr>
          <p:cNvGrpSpPr/>
          <p:nvPr/>
        </p:nvGrpSpPr>
        <p:grpSpPr>
          <a:xfrm>
            <a:off x="708956" y="1222671"/>
            <a:ext cx="4291559" cy="923330"/>
            <a:chOff x="708956" y="1332035"/>
            <a:chExt cx="4291559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10CE8A-0326-EFD4-5247-31363E5F206E}"/>
                </a:ext>
              </a:extLst>
            </p:cNvPr>
            <p:cNvSpPr txBox="1"/>
            <p:nvPr/>
          </p:nvSpPr>
          <p:spPr>
            <a:xfrm>
              <a:off x="708956" y="1332035"/>
              <a:ext cx="29129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성능 측정 방식 개선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FD3480-AAB0-0120-21F9-AE927026DDA2}"/>
                </a:ext>
              </a:extLst>
            </p:cNvPr>
            <p:cNvSpPr txBox="1"/>
            <p:nvPr/>
          </p:nvSpPr>
          <p:spPr>
            <a:xfrm>
              <a:off x="708956" y="1855255"/>
              <a:ext cx="42915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문서 단위 비교를 적용하여 채점 기준 완화</a:t>
              </a: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1DC1AB0-4A81-D61E-1B98-71BBDF06AE9B}"/>
              </a:ext>
            </a:extLst>
          </p:cNvPr>
          <p:cNvSpPr/>
          <p:nvPr/>
        </p:nvSpPr>
        <p:spPr>
          <a:xfrm>
            <a:off x="2575413" y="5720139"/>
            <a:ext cx="7041173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인원이 많기에 개인 별 역할 분담을 명확히 해야 함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6FB337A-313E-B3C5-001D-856128DAAA51}"/>
              </a:ext>
            </a:extLst>
          </p:cNvPr>
          <p:cNvSpPr/>
          <p:nvPr/>
        </p:nvSpPr>
        <p:spPr>
          <a:xfrm>
            <a:off x="561096" y="5720139"/>
            <a:ext cx="11069805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문서 형식이 아닌 다른 형식에 대한 실험 평가 방법 필요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C059F11E-E6CA-3FD2-53F3-1B430B25D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9D4C7-4E23-3CC6-B972-3A02B6B3EE52}"/>
              </a:ext>
            </a:extLst>
          </p:cNvPr>
          <p:cNvSpPr txBox="1"/>
          <p:nvPr/>
        </p:nvSpPr>
        <p:spPr>
          <a:xfrm>
            <a:off x="2533475" y="292775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F150B-961F-7002-5A76-C2BF02DD6289}"/>
              </a:ext>
            </a:extLst>
          </p:cNvPr>
          <p:cNvSpPr txBox="1"/>
          <p:nvPr/>
        </p:nvSpPr>
        <p:spPr>
          <a:xfrm>
            <a:off x="4724400" y="45887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83FC87-3054-DB61-1CD6-A847F53903F0}"/>
              </a:ext>
            </a:extLst>
          </p:cNvPr>
          <p:cNvGrpSpPr/>
          <p:nvPr/>
        </p:nvGrpSpPr>
        <p:grpSpPr>
          <a:xfrm>
            <a:off x="1108208" y="2356700"/>
            <a:ext cx="10670553" cy="3067478"/>
            <a:chOff x="1108208" y="2356700"/>
            <a:chExt cx="10670553" cy="306747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8F398D4-D913-D09F-0A1D-E39029253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8208" y="2356700"/>
              <a:ext cx="3943900" cy="3067478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8BA49EB-D5F3-CD52-5A5E-C919AC1A8642}"/>
                </a:ext>
              </a:extLst>
            </p:cNvPr>
            <p:cNvGrpSpPr/>
            <p:nvPr/>
          </p:nvGrpSpPr>
          <p:grpSpPr>
            <a:xfrm>
              <a:off x="6139961" y="2677763"/>
              <a:ext cx="5638800" cy="2171352"/>
              <a:chOff x="6139961" y="2542184"/>
              <a:chExt cx="5638800" cy="217135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54C2854-D907-9AFA-24B9-203E857E831F}"/>
                  </a:ext>
                </a:extLst>
              </p:cNvPr>
              <p:cNvSpPr txBox="1"/>
              <p:nvPr/>
            </p:nvSpPr>
            <p:spPr>
              <a:xfrm>
                <a:off x="6139961" y="4067205"/>
                <a:ext cx="56388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b="1" dirty="0">
                    <a:effectLst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코사인 유사도가 </a:t>
                </a:r>
                <a:r>
                  <a:rPr lang="en-US" altLang="ko-KR" b="1" dirty="0">
                    <a:effectLst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0.85 </a:t>
                </a:r>
                <a:r>
                  <a:rPr lang="ko-KR" altLang="en-US" b="1" dirty="0">
                    <a:effectLst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이상인 </a:t>
                </a:r>
                <a:endParaRPr lang="en-US" altLang="ko-KR" b="1" dirty="0"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algn="ctr"/>
                <a:r>
                  <a:rPr lang="ko-KR" altLang="en-US" b="1" dirty="0">
                    <a:solidFill>
                      <a:srgbClr val="FF0000"/>
                    </a:solidFill>
                    <a:effectLst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문장이 </a:t>
                </a:r>
                <a:r>
                  <a:rPr lang="en-US" altLang="ko-KR" b="1" dirty="0">
                    <a:solidFill>
                      <a:srgbClr val="FF0000"/>
                    </a:solidFill>
                    <a:effectLst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90%</a:t>
                </a:r>
                <a:r>
                  <a:rPr lang="ko-KR" altLang="en-US" b="1" dirty="0">
                    <a:solidFill>
                      <a:srgbClr val="FF0000"/>
                    </a:solidFill>
                    <a:effectLst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가 넘으면</a:t>
                </a:r>
                <a:r>
                  <a:rPr lang="ko-KR" altLang="en-US" b="1" dirty="0">
                    <a:effectLst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유사한 문서로 판단하는 방식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A137D7-3618-7D5C-122B-E1D258DB4059}"/>
                  </a:ext>
                </a:extLst>
              </p:cNvPr>
              <p:cNvSpPr txBox="1"/>
              <p:nvPr/>
            </p:nvSpPr>
            <p:spPr>
              <a:xfrm>
                <a:off x="6139961" y="2542184"/>
                <a:ext cx="56388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b="1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코사인 유사도가 </a:t>
                </a:r>
                <a:r>
                  <a:rPr lang="en-US" altLang="ko-KR" b="1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0.85</a:t>
                </a:r>
                <a:r>
                  <a:rPr lang="ko-KR" altLang="en-US" b="1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이상인 </a:t>
                </a:r>
                <a:endParaRPr lang="en-US" altLang="ko-KR" b="1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algn="ctr"/>
                <a:r>
                  <a:rPr lang="ko-KR" altLang="en-US" b="1" dirty="0">
                    <a:solidFill>
                      <a:srgbClr val="FF000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모든 문장 출력 후 직접 비교</a:t>
                </a:r>
                <a:r>
                  <a:rPr lang="ko-KR" altLang="en-US" b="1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하는 방식</a:t>
                </a:r>
              </a:p>
            </p:txBody>
          </p:sp>
          <p:sp>
            <p:nvSpPr>
              <p:cNvPr id="23" name="화살표: 아래쪽 22">
                <a:extLst>
                  <a:ext uri="{FF2B5EF4-FFF2-40B4-BE49-F238E27FC236}">
                    <a16:creationId xmlns:a16="http://schemas.microsoft.com/office/drawing/2014/main" id="{CAD645AA-FC87-E443-49A0-13834E4BAA19}"/>
                  </a:ext>
                </a:extLst>
              </p:cNvPr>
              <p:cNvSpPr/>
              <p:nvPr/>
            </p:nvSpPr>
            <p:spPr>
              <a:xfrm>
                <a:off x="8717045" y="3230858"/>
                <a:ext cx="484632" cy="794004"/>
              </a:xfrm>
              <a:prstGeom prst="downArrow">
                <a:avLst/>
              </a:prstGeom>
              <a:solidFill>
                <a:srgbClr val="181F48"/>
              </a:solidFill>
            </p:spPr>
            <p:txBody>
              <a:bodyPr wrap="square" lIns="0" tIns="0" rIns="0" bIns="0" rtlCol="0" anchor="ctr"/>
              <a:lstStyle/>
              <a:p>
                <a:pPr algn="l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4500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E5BC75-00FA-4959-735F-7816A8311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B4A17A-3C8D-C20C-87C3-B8C2D492FB4F}"/>
              </a:ext>
            </a:extLst>
          </p:cNvPr>
          <p:cNvSpPr txBox="1"/>
          <p:nvPr/>
        </p:nvSpPr>
        <p:spPr>
          <a:xfrm>
            <a:off x="193431" y="311426"/>
            <a:ext cx="248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년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03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월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12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일 회의</a:t>
            </a:r>
            <a:endParaRPr lang="en-US" altLang="ko-KR" dirty="0">
              <a:solidFill>
                <a:srgbClr val="191F4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AAE38E1-35A9-6B8F-669F-2E6B7C658262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2BCD985-4EB6-2F79-679F-1A83FC92BE6A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AD9CCF3-6827-3556-F690-7E3765E14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9F16A43-CC76-4C1B-31D7-5A39AE0E8AD0}"/>
              </a:ext>
            </a:extLst>
          </p:cNvPr>
          <p:cNvGrpSpPr/>
          <p:nvPr/>
        </p:nvGrpSpPr>
        <p:grpSpPr>
          <a:xfrm>
            <a:off x="708956" y="1222671"/>
            <a:ext cx="4661854" cy="923330"/>
            <a:chOff x="708956" y="1332035"/>
            <a:chExt cx="4661854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5FCAF-1B65-D64C-3747-F83F0B4B666E}"/>
                </a:ext>
              </a:extLst>
            </p:cNvPr>
            <p:cNvSpPr txBox="1"/>
            <p:nvPr/>
          </p:nvSpPr>
          <p:spPr>
            <a:xfrm>
              <a:off x="708956" y="1332035"/>
              <a:ext cx="1939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UI</a:t>
              </a:r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초안 제작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0AC594-0BCB-3F72-937D-01139DA8BBD5}"/>
                </a:ext>
              </a:extLst>
            </p:cNvPr>
            <p:cNvSpPr txBox="1"/>
            <p:nvPr/>
          </p:nvSpPr>
          <p:spPr>
            <a:xfrm>
              <a:off x="708956" y="1855255"/>
              <a:ext cx="46618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Streamlit</a:t>
              </a:r>
              <a:r>
                <a:rPr lang="en-US" altLang="ko-KR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, Figma</a:t>
              </a:r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를 활용하여 </a:t>
              </a:r>
              <a:r>
                <a:rPr lang="en-US" altLang="ko-KR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UI </a:t>
              </a:r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초안 제작</a:t>
              </a: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3098CEF-41E1-DBAA-5143-E4BA9B8B89AC}"/>
              </a:ext>
            </a:extLst>
          </p:cNvPr>
          <p:cNvSpPr/>
          <p:nvPr/>
        </p:nvSpPr>
        <p:spPr>
          <a:xfrm>
            <a:off x="2575413" y="5720139"/>
            <a:ext cx="7041173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인원이 많기에 개인 별 역할 분담을 명확히 해야 함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1CFC39C-8CF5-A75D-AF7F-9A48D8BA86B9}"/>
              </a:ext>
            </a:extLst>
          </p:cNvPr>
          <p:cNvSpPr/>
          <p:nvPr/>
        </p:nvSpPr>
        <p:spPr>
          <a:xfrm>
            <a:off x="561097" y="5720139"/>
            <a:ext cx="11069805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개선 필요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51D59081-6C3E-D038-0B3F-BB89997C2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294F11-BEB6-3C0F-02A2-4F614B77AF07}"/>
              </a:ext>
            </a:extLst>
          </p:cNvPr>
          <p:cNvSpPr txBox="1"/>
          <p:nvPr/>
        </p:nvSpPr>
        <p:spPr>
          <a:xfrm>
            <a:off x="2533475" y="292775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60A012-2AE0-C018-8706-1C8469983BEF}"/>
              </a:ext>
            </a:extLst>
          </p:cNvPr>
          <p:cNvSpPr txBox="1"/>
          <p:nvPr/>
        </p:nvSpPr>
        <p:spPr>
          <a:xfrm>
            <a:off x="4724400" y="45887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9712ED-5408-551A-D5C3-BA4D7B284AB8}"/>
              </a:ext>
            </a:extLst>
          </p:cNvPr>
          <p:cNvGrpSpPr/>
          <p:nvPr/>
        </p:nvGrpSpPr>
        <p:grpSpPr>
          <a:xfrm>
            <a:off x="1080798" y="2342642"/>
            <a:ext cx="10030404" cy="2919382"/>
            <a:chOff x="655905" y="2342642"/>
            <a:chExt cx="10030404" cy="2919382"/>
          </a:xfrm>
        </p:grpSpPr>
        <p:pic>
          <p:nvPicPr>
            <p:cNvPr id="3" name="그림 2" descr="텍스트, 스크린샷, 소프트웨어, 운영 체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607C4D1-74DF-AB99-632E-27ED17DAC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905" y="2495104"/>
              <a:ext cx="4963203" cy="261445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5CB699C-FC9D-5AEA-5796-D9CD9186E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72894" y="2342642"/>
              <a:ext cx="4113415" cy="2919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672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A42CE0-2F8F-B31D-4465-8F6D9533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183644-BB61-9A5C-3E4C-82E5BBEA0586}"/>
              </a:ext>
            </a:extLst>
          </p:cNvPr>
          <p:cNvSpPr txBox="1"/>
          <p:nvPr/>
        </p:nvSpPr>
        <p:spPr>
          <a:xfrm>
            <a:off x="193431" y="311426"/>
            <a:ext cx="248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년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03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월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12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일 회의</a:t>
            </a:r>
            <a:endParaRPr lang="en-US" altLang="ko-KR" dirty="0">
              <a:solidFill>
                <a:srgbClr val="191F4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36F3778-93F6-81E6-8727-CD78A4DF2F99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5A4BBCD2-F66E-4728-2227-37206ED0A3A9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3ED445E-FEC3-9389-29DB-B2672DED0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E79C82-4500-1DE1-18C2-80E603D5C180}"/>
              </a:ext>
            </a:extLst>
          </p:cNvPr>
          <p:cNvGrpSpPr/>
          <p:nvPr/>
        </p:nvGrpSpPr>
        <p:grpSpPr>
          <a:xfrm>
            <a:off x="708956" y="1222671"/>
            <a:ext cx="5070619" cy="923330"/>
            <a:chOff x="708956" y="1332035"/>
            <a:chExt cx="5070619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5583AF-DD82-A1A4-4645-81DE4C3B32B1}"/>
                </a:ext>
              </a:extLst>
            </p:cNvPr>
            <p:cNvSpPr txBox="1"/>
            <p:nvPr/>
          </p:nvSpPr>
          <p:spPr>
            <a:xfrm>
              <a:off x="708956" y="1332035"/>
              <a:ext cx="22012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Private LLM</a:t>
              </a:r>
              <a:endParaRPr lang="ko-KR" altLang="en-US" sz="2800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A64AE6-A865-D12C-6D91-80AB345CC30F}"/>
                </a:ext>
              </a:extLst>
            </p:cNvPr>
            <p:cNvSpPr txBox="1"/>
            <p:nvPr/>
          </p:nvSpPr>
          <p:spPr>
            <a:xfrm>
              <a:off x="708956" y="1855255"/>
              <a:ext cx="5070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기밀 문서의 답변을 위한 </a:t>
              </a:r>
              <a:r>
                <a:rPr lang="en-US" altLang="ko-KR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Private LLM </a:t>
              </a:r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구현 완료</a:t>
              </a: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2674C2B-5F76-7EA4-BCD4-004F06003A02}"/>
              </a:ext>
            </a:extLst>
          </p:cNvPr>
          <p:cNvSpPr/>
          <p:nvPr/>
        </p:nvSpPr>
        <p:spPr>
          <a:xfrm>
            <a:off x="2575413" y="5720139"/>
            <a:ext cx="7041173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인원이 많기에 개인 별 역할 분담을 명확히 해야 함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537CEC8-6FAE-7975-C21C-99F0A01561AE}"/>
              </a:ext>
            </a:extLst>
          </p:cNvPr>
          <p:cNvSpPr/>
          <p:nvPr/>
        </p:nvSpPr>
        <p:spPr>
          <a:xfrm>
            <a:off x="561096" y="5720139"/>
            <a:ext cx="11069805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RAG </a:t>
            </a:r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기술에서 사용하는 벡터스토어 방식을 유사도 알고리즘에 대입해볼 것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3BAEB716-4C5B-A444-CE96-0B93A7A82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CF3E7-F147-39E3-C9FA-EC9D287CDA78}"/>
              </a:ext>
            </a:extLst>
          </p:cNvPr>
          <p:cNvSpPr txBox="1"/>
          <p:nvPr/>
        </p:nvSpPr>
        <p:spPr>
          <a:xfrm>
            <a:off x="2533475" y="292775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EB5760-B146-75C2-ED31-F4A49C196EB9}"/>
              </a:ext>
            </a:extLst>
          </p:cNvPr>
          <p:cNvSpPr txBox="1"/>
          <p:nvPr/>
        </p:nvSpPr>
        <p:spPr>
          <a:xfrm>
            <a:off x="4724400" y="45887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FA0A41-D883-21B6-2B13-52A7A0143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159079"/>
            <a:ext cx="4441801" cy="44132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311EEC-EF01-D28B-F66F-E9A46730EA24}"/>
              </a:ext>
            </a:extLst>
          </p:cNvPr>
          <p:cNvSpPr txBox="1"/>
          <p:nvPr/>
        </p:nvSpPr>
        <p:spPr>
          <a:xfrm>
            <a:off x="708956" y="2371301"/>
            <a:ext cx="4464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Ollama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en-US" altLang="ko-KR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FastAPI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통해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Python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으로 구현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RAG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기능 구현 예정</a:t>
            </a:r>
          </a:p>
        </p:txBody>
      </p:sp>
    </p:spTree>
    <p:extLst>
      <p:ext uri="{BB962C8B-B14F-4D97-AF65-F5344CB8AC3E}">
        <p14:creationId xmlns:p14="http://schemas.microsoft.com/office/powerpoint/2010/main" val="3420480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E36B1D-45B3-80D6-1B99-8BBA855FB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F7D9CD-64E1-EA87-4F5E-9FDDF71DD9D5}"/>
              </a:ext>
            </a:extLst>
          </p:cNvPr>
          <p:cNvSpPr txBox="1"/>
          <p:nvPr/>
        </p:nvSpPr>
        <p:spPr>
          <a:xfrm>
            <a:off x="193431" y="311426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년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월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12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일 회의</a:t>
            </a:r>
            <a:endParaRPr lang="en-US" altLang="ko-KR" dirty="0">
              <a:solidFill>
                <a:srgbClr val="191F4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0" name="AutoShape 10" descr="국민대학교 엠블럼">
            <a:extLst>
              <a:ext uri="{FF2B5EF4-FFF2-40B4-BE49-F238E27FC236}">
                <a16:creationId xmlns:a16="http://schemas.microsoft.com/office/drawing/2014/main" id="{BC5991A7-2F5A-63B5-8C17-38333EF928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5E55518-49F0-DC3C-987F-973406B19363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1CBA2DB-F640-93C1-A1ED-3D6903DAA218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97D1DEA-5519-E585-94D9-818481467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5D6950-057F-6B1A-154D-86AC32497DD7}"/>
              </a:ext>
            </a:extLst>
          </p:cNvPr>
          <p:cNvGrpSpPr/>
          <p:nvPr/>
        </p:nvGrpSpPr>
        <p:grpSpPr>
          <a:xfrm>
            <a:off x="708956" y="1222671"/>
            <a:ext cx="5955476" cy="923330"/>
            <a:chOff x="708956" y="1332035"/>
            <a:chExt cx="5955476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301FEF-6664-3369-8194-A2243C0B7831}"/>
                </a:ext>
              </a:extLst>
            </p:cNvPr>
            <p:cNvSpPr txBox="1"/>
            <p:nvPr/>
          </p:nvSpPr>
          <p:spPr>
            <a:xfrm>
              <a:off x="708956" y="1332035"/>
              <a:ext cx="31438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프로젝트 전체 구조도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2E6112-06C9-E452-2055-B6EFBAC7D61E}"/>
                </a:ext>
              </a:extLst>
            </p:cNvPr>
            <p:cNvSpPr txBox="1"/>
            <p:nvPr/>
          </p:nvSpPr>
          <p:spPr>
            <a:xfrm>
              <a:off x="708956" y="1855255"/>
              <a:ext cx="5955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안전한 생성형 인공지능 내부 기밀 유출 방지 서비스 구조도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DA36279-8366-E382-80EF-A2350F8B6C48}"/>
              </a:ext>
            </a:extLst>
          </p:cNvPr>
          <p:cNvGrpSpPr/>
          <p:nvPr/>
        </p:nvGrpSpPr>
        <p:grpSpPr>
          <a:xfrm>
            <a:off x="529238" y="2287804"/>
            <a:ext cx="11249524" cy="2790373"/>
            <a:chOff x="529238" y="2453778"/>
            <a:chExt cx="11249524" cy="279037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37D0175-4A97-3A54-9C80-2AFB69C40892}"/>
                </a:ext>
              </a:extLst>
            </p:cNvPr>
            <p:cNvGrpSpPr/>
            <p:nvPr/>
          </p:nvGrpSpPr>
          <p:grpSpPr>
            <a:xfrm>
              <a:off x="529238" y="2453778"/>
              <a:ext cx="5289804" cy="2790373"/>
              <a:chOff x="529238" y="2752208"/>
              <a:chExt cx="5289804" cy="2790373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C47053F-80A2-E560-6DF9-9AA67054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458" t="8957" r="2063" b="11360"/>
              <a:stretch/>
            </p:blipFill>
            <p:spPr>
              <a:xfrm>
                <a:off x="529238" y="2752208"/>
                <a:ext cx="5289804" cy="2482596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8D5706-A0BC-ACEB-B228-34C96C40EE5D}"/>
                  </a:ext>
                </a:extLst>
              </p:cNvPr>
              <p:cNvSpPr txBox="1"/>
              <p:nvPr/>
            </p:nvSpPr>
            <p:spPr>
              <a:xfrm>
                <a:off x="2338815" y="5234804"/>
                <a:ext cx="1670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전체 프로젝트 구조도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46C703E-D631-1FB7-823E-BFBFB9CD44AA}"/>
                </a:ext>
              </a:extLst>
            </p:cNvPr>
            <p:cNvGrpSpPr/>
            <p:nvPr/>
          </p:nvGrpSpPr>
          <p:grpSpPr>
            <a:xfrm>
              <a:off x="6372958" y="2774082"/>
              <a:ext cx="5405804" cy="2470068"/>
              <a:chOff x="6372958" y="3072512"/>
              <a:chExt cx="5405804" cy="2470068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D0FEEF38-99A7-D7E0-689C-CFFC146AA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16290" b="22835"/>
              <a:stretch/>
            </p:blipFill>
            <p:spPr>
              <a:xfrm>
                <a:off x="6372958" y="3072512"/>
                <a:ext cx="5405804" cy="1841988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E54168-C8C7-A3B3-8B6D-03197A50DB2E}"/>
                  </a:ext>
                </a:extLst>
              </p:cNvPr>
              <p:cNvSpPr txBox="1"/>
              <p:nvPr/>
            </p:nvSpPr>
            <p:spPr>
              <a:xfrm>
                <a:off x="8218895" y="5234803"/>
                <a:ext cx="17139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세부 진행 내용 구조도</a:t>
                </a:r>
                <a:endPara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</p:grp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1F9E0A3-9EAB-5904-6225-8D5F8CDE760B}"/>
              </a:ext>
            </a:extLst>
          </p:cNvPr>
          <p:cNvSpPr/>
          <p:nvPr/>
        </p:nvSpPr>
        <p:spPr>
          <a:xfrm>
            <a:off x="708956" y="5720139"/>
            <a:ext cx="11069805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확정된 구조도는 아니지만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전체 구조를 이해하는 작업이 선행되어야 함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58A64F5-55F7-04E5-47AD-29EE015E3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766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AD1B92-194C-DCE1-5F74-B3A957983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163FB5-A3DC-37B4-F832-E208696E4996}"/>
              </a:ext>
            </a:extLst>
          </p:cNvPr>
          <p:cNvSpPr txBox="1"/>
          <p:nvPr/>
        </p:nvSpPr>
        <p:spPr>
          <a:xfrm>
            <a:off x="193431" y="311426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년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월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12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일 회의</a:t>
            </a:r>
            <a:endParaRPr lang="en-US" altLang="ko-KR" dirty="0">
              <a:solidFill>
                <a:srgbClr val="191F4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0" name="AutoShape 10" descr="국민대학교 엠블럼">
            <a:extLst>
              <a:ext uri="{FF2B5EF4-FFF2-40B4-BE49-F238E27FC236}">
                <a16:creationId xmlns:a16="http://schemas.microsoft.com/office/drawing/2014/main" id="{4A1CF5BA-F153-5673-AA18-25F04F8BD1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1846E4F-CD50-4FE3-EEE2-7FCD4C0518B3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78F8C1C-0483-C5AB-C464-ABDF169ADC23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F2AF6FA-0EA0-4D8E-B9D5-E432F98A3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92BD584-6048-9539-28E1-66E873C42DFB}"/>
              </a:ext>
            </a:extLst>
          </p:cNvPr>
          <p:cNvGrpSpPr/>
          <p:nvPr/>
        </p:nvGrpSpPr>
        <p:grpSpPr>
          <a:xfrm>
            <a:off x="708956" y="1222671"/>
            <a:ext cx="3849131" cy="923330"/>
            <a:chOff x="708956" y="1332035"/>
            <a:chExt cx="3849131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89075A-D8DC-6EF8-1A10-3A071901B2A0}"/>
                </a:ext>
              </a:extLst>
            </p:cNvPr>
            <p:cNvSpPr txBox="1"/>
            <p:nvPr/>
          </p:nvSpPr>
          <p:spPr>
            <a:xfrm>
              <a:off x="708956" y="1332035"/>
              <a:ext cx="15087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역할 분담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D181B6-EDCD-37CE-0439-ACE620D83155}"/>
                </a:ext>
              </a:extLst>
            </p:cNvPr>
            <p:cNvSpPr txBox="1"/>
            <p:nvPr/>
          </p:nvSpPr>
          <p:spPr>
            <a:xfrm>
              <a:off x="708956" y="1855255"/>
              <a:ext cx="38491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프로젝트 인원 별 역할 분담 내용 정리</a:t>
              </a: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DF7F940-A064-64BF-DF18-B9E044B3E3D1}"/>
              </a:ext>
            </a:extLst>
          </p:cNvPr>
          <p:cNvSpPr/>
          <p:nvPr/>
        </p:nvSpPr>
        <p:spPr>
          <a:xfrm>
            <a:off x="2575413" y="5720139"/>
            <a:ext cx="7041173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인원이 많기에 개인 별 역할 분담을 명확히 해야 함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3BAEC0-F4A9-AAB4-6A13-FB9C9769F6F2}"/>
              </a:ext>
            </a:extLst>
          </p:cNvPr>
          <p:cNvSpPr/>
          <p:nvPr/>
        </p:nvSpPr>
        <p:spPr>
          <a:xfrm>
            <a:off x="708956" y="5720139"/>
            <a:ext cx="11069805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참여 인원이 많으므로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각 인원 별 역할 배분을 공정하게 실시해야 함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BA9530-F89E-20EF-A143-7988189A5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546889"/>
              </p:ext>
            </p:extLst>
          </p:nvPr>
        </p:nvGraphicFramePr>
        <p:xfrm>
          <a:off x="2962152" y="2396995"/>
          <a:ext cx="6267694" cy="27772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1750">
                  <a:extLst>
                    <a:ext uri="{9D8B030D-6E8A-4147-A177-3AD203B41FA5}">
                      <a16:colId xmlns:a16="http://schemas.microsoft.com/office/drawing/2014/main" val="1844518113"/>
                    </a:ext>
                  </a:extLst>
                </a:gridCol>
                <a:gridCol w="5235944">
                  <a:extLst>
                    <a:ext uri="{9D8B030D-6E8A-4147-A177-3AD203B41FA5}">
                      <a16:colId xmlns:a16="http://schemas.microsoft.com/office/drawing/2014/main" val="2920925327"/>
                    </a:ext>
                  </a:extLst>
                </a:gridCol>
              </a:tblGrid>
              <a:tr h="396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</a:rPr>
                        <a:t>이름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</a:rPr>
                        <a:t>역할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102901"/>
                  </a:ext>
                </a:extLst>
              </a:tr>
              <a:tr h="396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조항범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팀장</a:t>
                      </a:r>
                      <a:r>
                        <a:rPr lang="en-US" altLang="ko-KR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프론트앤드</a:t>
                      </a:r>
                      <a:r>
                        <a:rPr lang="ko-KR" altLang="en-US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개발</a:t>
                      </a:r>
                      <a:r>
                        <a:rPr lang="en-US" altLang="ko-KR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연구 참여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76089"/>
                  </a:ext>
                </a:extLst>
              </a:tr>
              <a:tr h="396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오주엽</a:t>
                      </a:r>
                      <a:endParaRPr lang="ko-KR" altLang="en-US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백앤드</a:t>
                      </a:r>
                      <a:r>
                        <a:rPr lang="ko-KR" altLang="en-US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개발</a:t>
                      </a:r>
                      <a:r>
                        <a:rPr lang="en-US" altLang="ko-KR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연구 참여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925381"/>
                  </a:ext>
                </a:extLst>
              </a:tr>
              <a:tr h="396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박찬민</a:t>
                      </a:r>
                      <a:endParaRPr lang="ko-KR" altLang="en-US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코드 버전 관리</a:t>
                      </a:r>
                      <a:r>
                        <a:rPr lang="en-US" altLang="ko-KR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연구 참여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061146"/>
                  </a:ext>
                </a:extLst>
              </a:tr>
              <a:tr h="396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백승렬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자체제작 데이터셋 관리</a:t>
                      </a:r>
                      <a:r>
                        <a:rPr lang="en-US" altLang="ko-KR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관련 기술 조사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689271"/>
                  </a:ext>
                </a:extLst>
              </a:tr>
              <a:tr h="396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심지아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연구 참여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099062"/>
                  </a:ext>
                </a:extLst>
              </a:tr>
              <a:tr h="396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김민승</a:t>
                      </a:r>
                      <a:endParaRPr lang="ko-KR" altLang="en-US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연구 참여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838763"/>
                  </a:ext>
                </a:extLst>
              </a:tr>
            </a:tbl>
          </a:graphicData>
        </a:graphic>
      </p:graphicFrame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2AAE384E-137B-688E-8088-C41DB996C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404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A1173E-EE15-E07B-3A73-EDFD14818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264CEF-5E55-A016-08C4-B839E2422796}"/>
              </a:ext>
            </a:extLst>
          </p:cNvPr>
          <p:cNvSpPr txBox="1"/>
          <p:nvPr/>
        </p:nvSpPr>
        <p:spPr>
          <a:xfrm>
            <a:off x="193431" y="311426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년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월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12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일 회의</a:t>
            </a:r>
            <a:endParaRPr lang="en-US" altLang="ko-KR" dirty="0">
              <a:solidFill>
                <a:srgbClr val="191F4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0" name="AutoShape 10" descr="국민대학교 엠블럼">
            <a:extLst>
              <a:ext uri="{FF2B5EF4-FFF2-40B4-BE49-F238E27FC236}">
                <a16:creationId xmlns:a16="http://schemas.microsoft.com/office/drawing/2014/main" id="{E3CDE8DB-7586-EAFD-17DD-09CE396A1F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88045E1-A024-9CE0-3D59-536B30EF0505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41366D8-2D06-66C3-5DE5-984EA5C0994D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EC4FA98-6102-938B-B24D-1586A22EB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A1A7732-87A2-DBB3-0465-0A212AE0DB37}"/>
              </a:ext>
            </a:extLst>
          </p:cNvPr>
          <p:cNvGrpSpPr/>
          <p:nvPr/>
        </p:nvGrpSpPr>
        <p:grpSpPr>
          <a:xfrm>
            <a:off x="708956" y="1222671"/>
            <a:ext cx="3512500" cy="923330"/>
            <a:chOff x="708956" y="1332035"/>
            <a:chExt cx="3512500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EC4C64-F6DD-17D9-10F0-55CD835F3184}"/>
                </a:ext>
              </a:extLst>
            </p:cNvPr>
            <p:cNvSpPr txBox="1"/>
            <p:nvPr/>
          </p:nvSpPr>
          <p:spPr>
            <a:xfrm>
              <a:off x="708956" y="1332035"/>
              <a:ext cx="21307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데이터셋 준비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F369DA-3C6D-D550-8388-9D20F851945C}"/>
                </a:ext>
              </a:extLst>
            </p:cNvPr>
            <p:cNvSpPr txBox="1"/>
            <p:nvPr/>
          </p:nvSpPr>
          <p:spPr>
            <a:xfrm>
              <a:off x="708956" y="1855255"/>
              <a:ext cx="3512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성능 평가에 사용할 데이터셋 준비</a:t>
              </a: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54CD2AA-1FD8-6906-EE38-744FB0B606DA}"/>
              </a:ext>
            </a:extLst>
          </p:cNvPr>
          <p:cNvSpPr/>
          <p:nvPr/>
        </p:nvSpPr>
        <p:spPr>
          <a:xfrm>
            <a:off x="2575413" y="5720139"/>
            <a:ext cx="7041173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인원이 많기에 개인 별 역할 분담을 명확히 해야 함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B22340-0800-38F0-B6F2-6CC47480156B}"/>
              </a:ext>
            </a:extLst>
          </p:cNvPr>
          <p:cNvSpPr/>
          <p:nvPr/>
        </p:nvSpPr>
        <p:spPr>
          <a:xfrm>
            <a:off x="708956" y="5720139"/>
            <a:ext cx="11069805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위키백과 데이터셋의 경우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연구실 내부 위키피디아 문서 쌍 데이터셋 사용해볼 것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2B52724-E9A5-D4FE-A0B2-AD9AAC46DC7D}"/>
              </a:ext>
            </a:extLst>
          </p:cNvPr>
          <p:cNvGrpSpPr/>
          <p:nvPr/>
        </p:nvGrpSpPr>
        <p:grpSpPr>
          <a:xfrm>
            <a:off x="1411117" y="2428037"/>
            <a:ext cx="9369766" cy="2646485"/>
            <a:chOff x="708956" y="2428037"/>
            <a:chExt cx="9369766" cy="264648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6E8898C-8D4D-F8A4-E701-6E6DEF433BCC}"/>
                </a:ext>
              </a:extLst>
            </p:cNvPr>
            <p:cNvGrpSpPr/>
            <p:nvPr/>
          </p:nvGrpSpPr>
          <p:grpSpPr>
            <a:xfrm>
              <a:off x="8055411" y="2617238"/>
              <a:ext cx="2023311" cy="2268083"/>
              <a:chOff x="6875635" y="2569634"/>
              <a:chExt cx="2023311" cy="2268083"/>
            </a:xfrm>
          </p:grpSpPr>
          <p:pic>
            <p:nvPicPr>
              <p:cNvPr id="3076" name="Picture 4" descr="LLM] Ollama와 Llama 2로 나만의 인공지능 비서 만들기">
                <a:extLst>
                  <a:ext uri="{FF2B5EF4-FFF2-40B4-BE49-F238E27FC236}">
                    <a16:creationId xmlns:a16="http://schemas.microsoft.com/office/drawing/2014/main" id="{EAAE6738-1FD5-DAA3-A810-3F0DAC3349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005" t="19397" r="15648"/>
              <a:stretch/>
            </p:blipFill>
            <p:spPr bwMode="auto">
              <a:xfrm>
                <a:off x="7112977" y="2569634"/>
                <a:ext cx="1548629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D784C0-5FCB-E7CA-9D77-A6B5EC95CC68}"/>
                  </a:ext>
                </a:extLst>
              </p:cNvPr>
              <p:cNvSpPr txBox="1"/>
              <p:nvPr/>
            </p:nvSpPr>
            <p:spPr>
              <a:xfrm>
                <a:off x="6875635" y="4468385"/>
                <a:ext cx="20233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Ollama</a:t>
                </a:r>
                <a:r>
                  <a:rPr lang="ko-KR" altLang="en-US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 데이터 증강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D8AA020-8831-5218-24BB-FD1249B166FB}"/>
                </a:ext>
              </a:extLst>
            </p:cNvPr>
            <p:cNvGrpSpPr/>
            <p:nvPr/>
          </p:nvGrpSpPr>
          <p:grpSpPr>
            <a:xfrm>
              <a:off x="708956" y="2428037"/>
              <a:ext cx="7226102" cy="2646485"/>
              <a:chOff x="708956" y="2428037"/>
              <a:chExt cx="7226102" cy="2646485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0DAA8CE7-5859-B835-D7A8-A75B89956FEE}"/>
                  </a:ext>
                </a:extLst>
              </p:cNvPr>
              <p:cNvGrpSpPr/>
              <p:nvPr/>
            </p:nvGrpSpPr>
            <p:grpSpPr>
              <a:xfrm>
                <a:off x="708956" y="2428037"/>
                <a:ext cx="5234644" cy="2646485"/>
                <a:chOff x="708956" y="2428037"/>
                <a:chExt cx="5234644" cy="2646485"/>
              </a:xfrm>
            </p:grpSpPr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4E1172CA-4B57-B35A-D460-E688023F3F29}"/>
                    </a:ext>
                  </a:extLst>
                </p:cNvPr>
                <p:cNvSpPr/>
                <p:nvPr/>
              </p:nvSpPr>
              <p:spPr>
                <a:xfrm>
                  <a:off x="708956" y="2428037"/>
                  <a:ext cx="5234644" cy="2646485"/>
                </a:xfrm>
                <a:prstGeom prst="roundRect">
                  <a:avLst>
                    <a:gd name="adj" fmla="val 10521"/>
                  </a:avLst>
                </a:prstGeom>
                <a:solidFill>
                  <a:schemeClr val="bg2">
                    <a:lumMod val="90000"/>
                  </a:schemeClr>
                </a:solidFill>
                <a:ln w="25400" cap="rnd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83FE0F9B-0DE1-6DAF-218C-43566A6B78A4}"/>
                    </a:ext>
                  </a:extLst>
                </p:cNvPr>
                <p:cNvGrpSpPr/>
                <p:nvPr/>
              </p:nvGrpSpPr>
              <p:grpSpPr>
                <a:xfrm>
                  <a:off x="872682" y="2617238"/>
                  <a:ext cx="4907193" cy="2268083"/>
                  <a:chOff x="434441" y="2178377"/>
                  <a:chExt cx="4907193" cy="2268083"/>
                </a:xfrm>
              </p:grpSpPr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D7622CAF-0CB1-37A2-E06D-44FEAF3CD75F}"/>
                      </a:ext>
                    </a:extLst>
                  </p:cNvPr>
                  <p:cNvGrpSpPr/>
                  <p:nvPr/>
                </p:nvGrpSpPr>
                <p:grpSpPr>
                  <a:xfrm>
                    <a:off x="434441" y="2178377"/>
                    <a:ext cx="2480166" cy="2268083"/>
                    <a:chOff x="1683727" y="2178377"/>
                    <a:chExt cx="2480166" cy="2268083"/>
                  </a:xfrm>
                </p:grpSpPr>
                <p:pic>
                  <p:nvPicPr>
                    <p:cNvPr id="3074" name="Picture 2" descr="한국어 위키백과 - 위키백과, 우리 모두의 백과사전">
                      <a:extLst>
                        <a:ext uri="{FF2B5EF4-FFF2-40B4-BE49-F238E27FC236}">
                          <a16:creationId xmlns:a16="http://schemas.microsoft.com/office/drawing/2014/main" id="{458B88FC-CD79-58F2-2156-AE65F41EF55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140061" y="2178377"/>
                      <a:ext cx="1567499" cy="18000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B270091B-5CD3-8158-45FC-604EA5BE8E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83727" y="4077128"/>
                      <a:ext cx="24801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한국어 위키백과 데이터셋</a:t>
                      </a:r>
                    </a:p>
                  </p:txBody>
                </p:sp>
              </p:grpSp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id="{4A4DED34-D77D-F1F6-375D-2A0F9A7D7E69}"/>
                      </a:ext>
                    </a:extLst>
                  </p:cNvPr>
                  <p:cNvGrpSpPr/>
                  <p:nvPr/>
                </p:nvGrpSpPr>
                <p:grpSpPr>
                  <a:xfrm>
                    <a:off x="3060240" y="2178377"/>
                    <a:ext cx="2281394" cy="2268083"/>
                    <a:chOff x="6230182" y="2178377"/>
                    <a:chExt cx="2281394" cy="2268083"/>
                  </a:xfrm>
                </p:grpSpPr>
                <p:pic>
                  <p:nvPicPr>
                    <p:cNvPr id="3" name="그림 2">
                      <a:extLst>
                        <a:ext uri="{FF2B5EF4-FFF2-40B4-BE49-F238E27FC236}">
                          <a16:creationId xmlns:a16="http://schemas.microsoft.com/office/drawing/2014/main" id="{03068935-4EEF-DDAB-A58A-643B13382B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6470879" y="2178377"/>
                      <a:ext cx="1800000" cy="18000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3ED3F67-6FEE-70C6-338E-27B9A679B82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30182" y="4077128"/>
                      <a:ext cx="228139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자체제작 기밀 데이터셋</a:t>
                      </a:r>
                    </a:p>
                  </p:txBody>
                </p:sp>
              </p:grpSp>
            </p:grpSp>
          </p:grp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817744B5-0490-EF64-E666-2B951C055CCD}"/>
                  </a:ext>
                </a:extLst>
              </p:cNvPr>
              <p:cNvCxnSpPr>
                <a:stCxn id="26" idx="3"/>
              </p:cNvCxnSpPr>
              <p:nvPr/>
            </p:nvCxnSpPr>
            <p:spPr>
              <a:xfrm flipV="1">
                <a:off x="5943600" y="3751279"/>
                <a:ext cx="1991458" cy="1"/>
              </a:xfrm>
              <a:prstGeom prst="straightConnector1">
                <a:avLst/>
              </a:prstGeom>
              <a:ln w="31750" cap="rnd">
                <a:solidFill>
                  <a:schemeClr val="tx1"/>
                </a:solidFill>
                <a:prstDash val="dash"/>
                <a:round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77F47CEF-CF07-29C0-1FC2-A8874513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019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335A22-51E1-78FF-D5A9-5CED446AD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1AD4D1-74F4-FA59-7CFE-605710D1AF72}"/>
              </a:ext>
            </a:extLst>
          </p:cNvPr>
          <p:cNvSpPr txBox="1"/>
          <p:nvPr/>
        </p:nvSpPr>
        <p:spPr>
          <a:xfrm>
            <a:off x="193431" y="311426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년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월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19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일 회의</a:t>
            </a:r>
            <a:endParaRPr lang="en-US" altLang="ko-KR" dirty="0">
              <a:solidFill>
                <a:srgbClr val="191F4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3C1414E-0B13-D2CD-84DB-14CE8A636CCD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D0CFCDB-BFB4-89F4-22D1-5B34703C4061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99C6E47-6695-81B1-E792-9E7C49BDE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7B9E66-F0AA-3116-5F4B-AF4AB5918451}"/>
              </a:ext>
            </a:extLst>
          </p:cNvPr>
          <p:cNvGrpSpPr/>
          <p:nvPr/>
        </p:nvGrpSpPr>
        <p:grpSpPr>
          <a:xfrm>
            <a:off x="708956" y="1222671"/>
            <a:ext cx="4570482" cy="923330"/>
            <a:chOff x="708956" y="1332035"/>
            <a:chExt cx="4570482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1A0DA7-A18A-3425-8938-4CC1AB172B0D}"/>
                </a:ext>
              </a:extLst>
            </p:cNvPr>
            <p:cNvSpPr txBox="1"/>
            <p:nvPr/>
          </p:nvSpPr>
          <p:spPr>
            <a:xfrm>
              <a:off x="708956" y="1332035"/>
              <a:ext cx="31438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유저 인터페이스 초안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416780-18B7-2532-9BBD-B9932D4B1BD0}"/>
                </a:ext>
              </a:extLst>
            </p:cNvPr>
            <p:cNvSpPr txBox="1"/>
            <p:nvPr/>
          </p:nvSpPr>
          <p:spPr>
            <a:xfrm>
              <a:off x="708956" y="1855255"/>
              <a:ext cx="45704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사용자 제공 기능 정의서 작성 </a:t>
              </a:r>
              <a:r>
                <a:rPr lang="ko-KR" altLang="en-US" sz="200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이후 수정 예정</a:t>
              </a:r>
              <a:endParaRPr lang="ko-KR" altLang="en-US" sz="2000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1C86A24-03A5-59E6-81D7-DA4C7821896B}"/>
              </a:ext>
            </a:extLst>
          </p:cNvPr>
          <p:cNvSpPr/>
          <p:nvPr/>
        </p:nvSpPr>
        <p:spPr>
          <a:xfrm>
            <a:off x="2575413" y="5720139"/>
            <a:ext cx="7041173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인원이 많기에 개인 별 역할 분담을 명확히 해야 함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1A4AED8-CE7F-9C63-C7D2-37F9C8DC7924}"/>
              </a:ext>
            </a:extLst>
          </p:cNvPr>
          <p:cNvSpPr/>
          <p:nvPr/>
        </p:nvSpPr>
        <p:spPr>
          <a:xfrm>
            <a:off x="708956" y="5720139"/>
            <a:ext cx="11069805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사용자 제공 기능 정의서 작성 필요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AF486700-2DBF-9B50-40EE-993977B9B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A68FE4C-103C-AD79-0D31-77212B507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691" y="2287803"/>
            <a:ext cx="4411636" cy="28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FA3A801-A4E6-4FE5-0D93-6E743C2E0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348" y="2287803"/>
            <a:ext cx="4413961" cy="28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C099B2-3250-E933-A053-6CFB4CC2D1A0}"/>
              </a:ext>
            </a:extLst>
          </p:cNvPr>
          <p:cNvSpPr txBox="1"/>
          <p:nvPr/>
        </p:nvSpPr>
        <p:spPr>
          <a:xfrm>
            <a:off x="1894028" y="5259305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ChatGPT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와 유사한 채팅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4B93C1-23C3-8D02-9FF3-52AD9E20F51E}"/>
              </a:ext>
            </a:extLst>
          </p:cNvPr>
          <p:cNvSpPr txBox="1"/>
          <p:nvPr/>
        </p:nvSpPr>
        <p:spPr>
          <a:xfrm>
            <a:off x="8001789" y="5259305"/>
            <a:ext cx="168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유사도 비교 화면</a:t>
            </a:r>
          </a:p>
        </p:txBody>
      </p:sp>
    </p:spTree>
    <p:extLst>
      <p:ext uri="{BB962C8B-B14F-4D97-AF65-F5344CB8AC3E}">
        <p14:creationId xmlns:p14="http://schemas.microsoft.com/office/powerpoint/2010/main" val="886977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A529FD-45DE-7CC1-8DAC-0FBD5A8EA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D0FAC8-E09A-9CA4-0024-73078BF17C89}"/>
              </a:ext>
            </a:extLst>
          </p:cNvPr>
          <p:cNvSpPr txBox="1"/>
          <p:nvPr/>
        </p:nvSpPr>
        <p:spPr>
          <a:xfrm>
            <a:off x="193431" y="311426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년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월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19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일 회의</a:t>
            </a:r>
            <a:endParaRPr lang="en-US" altLang="ko-KR" dirty="0">
              <a:solidFill>
                <a:srgbClr val="191F4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0" name="AutoShape 10" descr="국민대학교 엠블럼">
            <a:extLst>
              <a:ext uri="{FF2B5EF4-FFF2-40B4-BE49-F238E27FC236}">
                <a16:creationId xmlns:a16="http://schemas.microsoft.com/office/drawing/2014/main" id="{167D4E08-66A8-6088-58E8-310533186F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4B05E6E-D9A5-07ED-5E6C-C99388742C57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CF93105-FF2F-0BCB-9F66-85A92259B05F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ABA3FF8-1E2F-8E23-3DB7-82A28C470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488119F-BBE5-B3A1-B7D7-966B75D74C13}"/>
              </a:ext>
            </a:extLst>
          </p:cNvPr>
          <p:cNvGrpSpPr/>
          <p:nvPr/>
        </p:nvGrpSpPr>
        <p:grpSpPr>
          <a:xfrm>
            <a:off x="708956" y="1222671"/>
            <a:ext cx="3512500" cy="923330"/>
            <a:chOff x="708956" y="1332035"/>
            <a:chExt cx="3512500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083AFD-2F63-EB9A-738E-4A2596E47402}"/>
                </a:ext>
              </a:extLst>
            </p:cNvPr>
            <p:cNvSpPr txBox="1"/>
            <p:nvPr/>
          </p:nvSpPr>
          <p:spPr>
            <a:xfrm>
              <a:off x="708956" y="1332035"/>
              <a:ext cx="21307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데이터셋 준비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A9BB3D-2C53-7E95-FF27-A7ADAAE42924}"/>
                </a:ext>
              </a:extLst>
            </p:cNvPr>
            <p:cNvSpPr txBox="1"/>
            <p:nvPr/>
          </p:nvSpPr>
          <p:spPr>
            <a:xfrm>
              <a:off x="708956" y="1855255"/>
              <a:ext cx="3512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성능 평가에 사용할 데이터셋 준비</a:t>
              </a: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3FA43C4-A040-44B5-5F5D-43276C6420CA}"/>
              </a:ext>
            </a:extLst>
          </p:cNvPr>
          <p:cNvSpPr/>
          <p:nvPr/>
        </p:nvSpPr>
        <p:spPr>
          <a:xfrm>
            <a:off x="2575413" y="5720139"/>
            <a:ext cx="7041173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인원이 많기에 개인 별 역할 분담을 명확히 해야 함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0D2681C-A52C-7ADB-6591-CCB01E18E46F}"/>
              </a:ext>
            </a:extLst>
          </p:cNvPr>
          <p:cNvSpPr/>
          <p:nvPr/>
        </p:nvSpPr>
        <p:spPr>
          <a:xfrm>
            <a:off x="708956" y="5720139"/>
            <a:ext cx="11069805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버전 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만들어 문맥적으로 유사한 데이터를 비교할 수 있도록 구성해볼 것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D379262-67A6-D8E1-7990-B40DF87E709E}"/>
              </a:ext>
            </a:extLst>
          </p:cNvPr>
          <p:cNvSpPr/>
          <p:nvPr/>
        </p:nvSpPr>
        <p:spPr>
          <a:xfrm>
            <a:off x="1411117" y="2428037"/>
            <a:ext cx="5234644" cy="2646485"/>
          </a:xfrm>
          <a:prstGeom prst="roundRect">
            <a:avLst>
              <a:gd name="adj" fmla="val 10521"/>
            </a:avLst>
          </a:prstGeom>
          <a:solidFill>
            <a:schemeClr val="bg2">
              <a:lumMod val="90000"/>
            </a:schemeClr>
          </a:solidFill>
          <a:ln w="25400" cap="rnd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4A6544-A2DF-8C7C-C782-8E8DBD4EEF3C}"/>
              </a:ext>
            </a:extLst>
          </p:cNvPr>
          <p:cNvGrpSpPr/>
          <p:nvPr/>
        </p:nvGrpSpPr>
        <p:grpSpPr>
          <a:xfrm>
            <a:off x="1574843" y="2617238"/>
            <a:ext cx="2480166" cy="2268083"/>
            <a:chOff x="1683727" y="2178377"/>
            <a:chExt cx="2480166" cy="2268083"/>
          </a:xfrm>
        </p:grpSpPr>
        <p:pic>
          <p:nvPicPr>
            <p:cNvPr id="3074" name="Picture 2" descr="한국어 위키백과 - 위키백과, 우리 모두의 백과사전">
              <a:extLst>
                <a:ext uri="{FF2B5EF4-FFF2-40B4-BE49-F238E27FC236}">
                  <a16:creationId xmlns:a16="http://schemas.microsoft.com/office/drawing/2014/main" id="{DFBBB71B-D07A-A3CC-80D5-0E17EF1625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0061" y="2178377"/>
              <a:ext cx="1567499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359541-6FB0-88A4-B04A-5B37C82F4372}"/>
                </a:ext>
              </a:extLst>
            </p:cNvPr>
            <p:cNvSpPr txBox="1"/>
            <p:nvPr/>
          </p:nvSpPr>
          <p:spPr>
            <a:xfrm>
              <a:off x="1683727" y="4077128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한국어 위키백과 데이터셋</a:t>
              </a:r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C32554F-A6D8-F03C-63EB-4C348A2D1E94}"/>
              </a:ext>
            </a:extLst>
          </p:cNvPr>
          <p:cNvCxnSpPr>
            <a:stCxn id="26" idx="3"/>
          </p:cNvCxnSpPr>
          <p:nvPr/>
        </p:nvCxnSpPr>
        <p:spPr>
          <a:xfrm flipV="1">
            <a:off x="6645761" y="3751279"/>
            <a:ext cx="1991458" cy="1"/>
          </a:xfrm>
          <a:prstGeom prst="straightConnector1">
            <a:avLst/>
          </a:prstGeom>
          <a:ln w="31750" cap="rnd">
            <a:solidFill>
              <a:schemeClr val="tx1"/>
            </a:solidFill>
            <a:prstDash val="dash"/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5CE0796D-5FF8-2860-6143-63D002CF1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FB5AA95-F2C4-82FE-9989-ABB21CFC7EC1}"/>
              </a:ext>
            </a:extLst>
          </p:cNvPr>
          <p:cNvGrpSpPr/>
          <p:nvPr/>
        </p:nvGrpSpPr>
        <p:grpSpPr>
          <a:xfrm>
            <a:off x="4343935" y="2735141"/>
            <a:ext cx="1829347" cy="2157617"/>
            <a:chOff x="4343935" y="2735141"/>
            <a:chExt cx="1829347" cy="215761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B044134-DB80-D362-B303-D70C33981765}"/>
                </a:ext>
              </a:extLst>
            </p:cNvPr>
            <p:cNvSpPr/>
            <p:nvPr/>
          </p:nvSpPr>
          <p:spPr>
            <a:xfrm>
              <a:off x="4475609" y="2735141"/>
              <a:ext cx="1566000" cy="1566000"/>
            </a:xfrm>
            <a:prstGeom prst="roundRect">
              <a:avLst>
                <a:gd name="adj" fmla="val 6768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FFEF00-D306-57F7-1CC2-0E6310C0A30B}"/>
                </a:ext>
              </a:extLst>
            </p:cNvPr>
            <p:cNvSpPr txBox="1"/>
            <p:nvPr/>
          </p:nvSpPr>
          <p:spPr>
            <a:xfrm>
              <a:off x="4343935" y="4523426"/>
              <a:ext cx="1829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카피킬러 알고리즘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D68D9AE-F261-184E-01B4-7A13D4CC593A}"/>
              </a:ext>
            </a:extLst>
          </p:cNvPr>
          <p:cNvSpPr txBox="1"/>
          <p:nvPr/>
        </p:nvSpPr>
        <p:spPr>
          <a:xfrm>
            <a:off x="8637219" y="3572080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기밀문서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일반문서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02468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5A2862-20E0-245A-E442-BBA50999B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E9D814-927F-8F78-C172-A2E2393574B0}"/>
              </a:ext>
            </a:extLst>
          </p:cNvPr>
          <p:cNvSpPr txBox="1"/>
          <p:nvPr/>
        </p:nvSpPr>
        <p:spPr>
          <a:xfrm>
            <a:off x="193431" y="311426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년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월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19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일 회의</a:t>
            </a:r>
            <a:endParaRPr lang="en-US" altLang="ko-KR" dirty="0">
              <a:solidFill>
                <a:srgbClr val="191F4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01A5911-C089-8F34-DEAF-62CEA62B3719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C287934-737E-C1D9-5824-AB7FE58EA81D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788305B-BA09-4C50-4CE0-B3CA17991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C6B5AC0-2ADB-BF6B-8943-DF28B33C0506}"/>
              </a:ext>
            </a:extLst>
          </p:cNvPr>
          <p:cNvGrpSpPr/>
          <p:nvPr/>
        </p:nvGrpSpPr>
        <p:grpSpPr>
          <a:xfrm>
            <a:off x="708956" y="1222671"/>
            <a:ext cx="2752677" cy="923330"/>
            <a:chOff x="708956" y="1332035"/>
            <a:chExt cx="2752677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02E88C-5873-6A56-83BA-CCB5FC5AFC95}"/>
                </a:ext>
              </a:extLst>
            </p:cNvPr>
            <p:cNvSpPr txBox="1"/>
            <p:nvPr/>
          </p:nvSpPr>
          <p:spPr>
            <a:xfrm>
              <a:off x="708956" y="1332035"/>
              <a:ext cx="275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카피킬러 알고리즘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FCF899-A89D-1C21-5E83-AB0168CA1EAB}"/>
                </a:ext>
              </a:extLst>
            </p:cNvPr>
            <p:cNvSpPr txBox="1"/>
            <p:nvPr/>
          </p:nvSpPr>
          <p:spPr>
            <a:xfrm>
              <a:off x="708956" y="1855255"/>
              <a:ext cx="18485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유사도 평가 지표</a:t>
              </a: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E64CA61-7FA4-5584-12DA-43C5A90EBB7E}"/>
              </a:ext>
            </a:extLst>
          </p:cNvPr>
          <p:cNvSpPr/>
          <p:nvPr/>
        </p:nvSpPr>
        <p:spPr>
          <a:xfrm>
            <a:off x="2575413" y="5720139"/>
            <a:ext cx="7041173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인원이 많기에 개인 별 역할 분담을 명확히 해야 함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CC2BD2B-0F66-7B59-D2D0-C074106AB395}"/>
              </a:ext>
            </a:extLst>
          </p:cNvPr>
          <p:cNvSpPr/>
          <p:nvPr/>
        </p:nvSpPr>
        <p:spPr>
          <a:xfrm>
            <a:off x="708956" y="5720139"/>
            <a:ext cx="11069805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버전 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만들어 문맥적으로 유사한 데이터를 비교할 수 있도록 구성해볼 것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BA3ED8D3-E555-5EE4-9E75-5B45B5F5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D8F65C8-D48D-7E51-D46D-1315642F22B3}"/>
              </a:ext>
            </a:extLst>
          </p:cNvPr>
          <p:cNvGrpSpPr/>
          <p:nvPr/>
        </p:nvGrpSpPr>
        <p:grpSpPr>
          <a:xfrm>
            <a:off x="1375796" y="2849156"/>
            <a:ext cx="9440405" cy="1367607"/>
            <a:chOff x="1375796" y="2669221"/>
            <a:chExt cx="9440405" cy="13676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03A2D1-A5F2-9099-FE0C-2303EF025264}"/>
                </a:ext>
              </a:extLst>
            </p:cNvPr>
            <p:cNvSpPr txBox="1"/>
            <p:nvPr/>
          </p:nvSpPr>
          <p:spPr>
            <a:xfrm>
              <a:off x="1375796" y="2669221"/>
              <a:ext cx="9440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따라서 인간은 데이터 공개로 인한 </a:t>
              </a:r>
              <a:r>
                <a:rPr lang="ko-KR" altLang="en-US" dirty="0">
                  <a:solidFill>
                    <a:srgbClr val="FF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부작용을 최소화하고 이익을 극대화할 수 있는 방안을</a:t>
              </a:r>
              <a:r>
                <a:rPr lang="ko-KR" altLang="en-US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연구하여야 한다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5096B7-9E20-B82B-E659-2FADECE5A9E0}"/>
                </a:ext>
              </a:extLst>
            </p:cNvPr>
            <p:cNvSpPr txBox="1"/>
            <p:nvPr/>
          </p:nvSpPr>
          <p:spPr>
            <a:xfrm>
              <a:off x="1583392" y="3667496"/>
              <a:ext cx="9025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⋯ 대비하여 </a:t>
              </a:r>
              <a:r>
                <a:rPr lang="en-US" altLang="ko-KR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3</a:t>
              </a:r>
              <a:r>
                <a:rPr lang="ko-KR" altLang="en-US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국간 이의 </a:t>
              </a:r>
              <a:r>
                <a:rPr lang="ko-KR" altLang="en-US" dirty="0">
                  <a:solidFill>
                    <a:srgbClr val="FF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부작용을 최소화하고 이익을 극대화할 수 있는 방안을</a:t>
              </a:r>
              <a:r>
                <a:rPr lang="ko-KR" altLang="en-US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마련하기 위한 협의 ⋯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EE4A2B7-630B-7A16-FD1B-A21287C4FF36}"/>
                </a:ext>
              </a:extLst>
            </p:cNvPr>
            <p:cNvCxnSpPr>
              <a:stCxn id="3" idx="2"/>
              <a:endCxn id="17" idx="0"/>
            </p:cNvCxnSpPr>
            <p:nvPr/>
          </p:nvCxnSpPr>
          <p:spPr>
            <a:xfrm>
              <a:off x="6095999" y="3038553"/>
              <a:ext cx="7" cy="6289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9705782-7B98-FDC8-F369-DCD96D90D0D1}"/>
              </a:ext>
            </a:extLst>
          </p:cNvPr>
          <p:cNvSpPr txBox="1"/>
          <p:nvPr/>
        </p:nvSpPr>
        <p:spPr>
          <a:xfrm>
            <a:off x="3528628" y="4444132"/>
            <a:ext cx="5134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</a:t>
            </a:r>
            <a:r>
              <a:rPr lang="ko-KR" altLang="en-US" sz="24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문장 </a:t>
            </a:r>
            <a:r>
              <a:rPr lang="en-US" altLang="ko-KR" sz="24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6</a:t>
            </a:r>
            <a:r>
              <a:rPr lang="ko-KR" altLang="en-US" sz="24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어절 이상 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동일하면 표절율을 계산</a:t>
            </a:r>
          </a:p>
        </p:txBody>
      </p:sp>
    </p:spTree>
    <p:extLst>
      <p:ext uri="{BB962C8B-B14F-4D97-AF65-F5344CB8AC3E}">
        <p14:creationId xmlns:p14="http://schemas.microsoft.com/office/powerpoint/2010/main" val="981570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548BB3-BF1E-C210-2728-3B4425B11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F3A42F-290E-DC6F-2F9D-AA85E2D27801}"/>
              </a:ext>
            </a:extLst>
          </p:cNvPr>
          <p:cNvSpPr txBox="1"/>
          <p:nvPr/>
        </p:nvSpPr>
        <p:spPr>
          <a:xfrm>
            <a:off x="193431" y="311426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년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월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19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일 회의</a:t>
            </a:r>
            <a:endParaRPr lang="en-US" altLang="ko-KR" dirty="0">
              <a:solidFill>
                <a:srgbClr val="191F4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779A3F-93BD-064E-118C-72E918FD1729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232293F-4C2A-ADD4-B8C7-FCAA96DE401D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8728A80-1D81-7353-675A-04AA5FE48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FFED1D-7DC7-B52D-DFB4-DA0195238FA9}"/>
              </a:ext>
            </a:extLst>
          </p:cNvPr>
          <p:cNvGrpSpPr/>
          <p:nvPr/>
        </p:nvGrpSpPr>
        <p:grpSpPr>
          <a:xfrm>
            <a:off x="708956" y="1222671"/>
            <a:ext cx="4846198" cy="923330"/>
            <a:chOff x="708956" y="1332035"/>
            <a:chExt cx="4846198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DF3B60-E8BF-4FC6-2634-B561DD814AD7}"/>
                </a:ext>
              </a:extLst>
            </p:cNvPr>
            <p:cNvSpPr txBox="1"/>
            <p:nvPr/>
          </p:nvSpPr>
          <p:spPr>
            <a:xfrm>
              <a:off x="708956" y="1332035"/>
              <a:ext cx="30203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기밀</a:t>
              </a:r>
              <a:r>
                <a:rPr lang="en-US" altLang="ko-KR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, </a:t>
              </a:r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일반 문서 분류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BB65B8-AAC2-16CA-56EE-6723013A0D00}"/>
                </a:ext>
              </a:extLst>
            </p:cNvPr>
            <p:cNvSpPr txBox="1"/>
            <p:nvPr/>
          </p:nvSpPr>
          <p:spPr>
            <a:xfrm>
              <a:off x="708956" y="1855255"/>
              <a:ext cx="48461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한국어 위키백과 데이터셋 </a:t>
              </a:r>
              <a:r>
                <a:rPr lang="en-US" altLang="ko-KR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+ </a:t>
              </a:r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카피킬러 알고리즘</a:t>
              </a: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CE7F533-0CFC-AAD4-7ACA-0494DA5383B9}"/>
              </a:ext>
            </a:extLst>
          </p:cNvPr>
          <p:cNvSpPr/>
          <p:nvPr/>
        </p:nvSpPr>
        <p:spPr>
          <a:xfrm>
            <a:off x="2575413" y="5720139"/>
            <a:ext cx="7041173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인원이 많기에 개인 별 역할 분담을 명확히 해야 함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B6265EC-9705-C701-0388-6FBC1A6DECC2}"/>
              </a:ext>
            </a:extLst>
          </p:cNvPr>
          <p:cNvSpPr/>
          <p:nvPr/>
        </p:nvSpPr>
        <p:spPr>
          <a:xfrm>
            <a:off x="708956" y="5720139"/>
            <a:ext cx="11069805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버전 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만들어 문맥적으로 유사한 데이터를 비교할 수 있도록 구성해볼 것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E620B1BC-051F-D2B4-4AE5-CBD4359DA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091650B-F6CF-E5A1-01D5-92586D8E7A7C}"/>
              </a:ext>
            </a:extLst>
          </p:cNvPr>
          <p:cNvCxnSpPr>
            <a:stCxn id="16" idx="3"/>
            <a:endCxn id="34" idx="1"/>
          </p:cNvCxnSpPr>
          <p:nvPr/>
        </p:nvCxnSpPr>
        <p:spPr>
          <a:xfrm flipV="1">
            <a:off x="3921484" y="3689593"/>
            <a:ext cx="569192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4D141A-8B10-D9D6-1E7C-33934B8A7737}"/>
              </a:ext>
            </a:extLst>
          </p:cNvPr>
          <p:cNvGrpSpPr/>
          <p:nvPr/>
        </p:nvGrpSpPr>
        <p:grpSpPr>
          <a:xfrm>
            <a:off x="1936258" y="2366351"/>
            <a:ext cx="1985226" cy="2646485"/>
            <a:chOff x="1411117" y="2428037"/>
            <a:chExt cx="1985226" cy="2646485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562918D-065C-F649-2E7A-E2F0DD9BA565}"/>
                </a:ext>
              </a:extLst>
            </p:cNvPr>
            <p:cNvSpPr/>
            <p:nvPr/>
          </p:nvSpPr>
          <p:spPr>
            <a:xfrm>
              <a:off x="1411117" y="2428037"/>
              <a:ext cx="1985226" cy="2646485"/>
            </a:xfrm>
            <a:prstGeom prst="roundRect">
              <a:avLst>
                <a:gd name="adj" fmla="val 10521"/>
              </a:avLst>
            </a:prstGeom>
            <a:solidFill>
              <a:schemeClr val="bg2">
                <a:lumMod val="90000"/>
              </a:schemeClr>
            </a:solidFill>
            <a:ln w="25400" cap="rnd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C27DF58-B9CB-1D9D-6EA1-9023368F88AB}"/>
                </a:ext>
              </a:extLst>
            </p:cNvPr>
            <p:cNvGrpSpPr/>
            <p:nvPr/>
          </p:nvGrpSpPr>
          <p:grpSpPr>
            <a:xfrm>
              <a:off x="1651148" y="2617238"/>
              <a:ext cx="1567499" cy="2268083"/>
              <a:chOff x="2140061" y="2178377"/>
              <a:chExt cx="1567499" cy="2268083"/>
            </a:xfrm>
          </p:grpSpPr>
          <p:pic>
            <p:nvPicPr>
              <p:cNvPr id="7" name="Picture 2" descr="한국어 위키백과 - 위키백과, 우리 모두의 백과사전">
                <a:extLst>
                  <a:ext uri="{FF2B5EF4-FFF2-40B4-BE49-F238E27FC236}">
                    <a16:creationId xmlns:a16="http://schemas.microsoft.com/office/drawing/2014/main" id="{A77C0FF8-4984-52A3-AB2A-6487FEDF94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0061" y="2178377"/>
                <a:ext cx="1567499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C8058-5D55-BBBA-689E-9046D2307E5D}"/>
                  </a:ext>
                </a:extLst>
              </p:cNvPr>
              <p:cNvSpPr txBox="1"/>
              <p:nvPr/>
            </p:nvSpPr>
            <p:spPr>
              <a:xfrm>
                <a:off x="2180661" y="4077128"/>
                <a:ext cx="1486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국가 관련 문서</a:t>
                </a:r>
              </a:p>
            </p:txBody>
          </p:sp>
        </p:grp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4C97A5A-B3C1-D51D-1B7A-F1340FACC739}"/>
              </a:ext>
            </a:extLst>
          </p:cNvPr>
          <p:cNvSpPr/>
          <p:nvPr/>
        </p:nvSpPr>
        <p:spPr>
          <a:xfrm>
            <a:off x="4490676" y="3361479"/>
            <a:ext cx="656228" cy="656228"/>
          </a:xfrm>
          <a:prstGeom prst="roundRect">
            <a:avLst>
              <a:gd name="adj" fmla="val 6768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18851D0-AB85-373E-2CD4-18269F6D1F54}"/>
              </a:ext>
            </a:extLst>
          </p:cNvPr>
          <p:cNvGrpSpPr/>
          <p:nvPr/>
        </p:nvGrpSpPr>
        <p:grpSpPr>
          <a:xfrm>
            <a:off x="5608249" y="2304005"/>
            <a:ext cx="4776721" cy="2771177"/>
            <a:chOff x="5608249" y="2329735"/>
            <a:chExt cx="4776721" cy="2771177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20B762AD-17F8-AEA9-3C71-3DA762054E84}"/>
                </a:ext>
              </a:extLst>
            </p:cNvPr>
            <p:cNvSpPr/>
            <p:nvPr/>
          </p:nvSpPr>
          <p:spPr>
            <a:xfrm>
              <a:off x="5608249" y="2329735"/>
              <a:ext cx="4776721" cy="2771177"/>
            </a:xfrm>
            <a:prstGeom prst="roundRect">
              <a:avLst>
                <a:gd name="adj" fmla="val 10521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25400" cap="rnd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551584B6-61FD-5BF1-BF0B-074B596F69D7}"/>
                </a:ext>
              </a:extLst>
            </p:cNvPr>
            <p:cNvGrpSpPr/>
            <p:nvPr/>
          </p:nvGrpSpPr>
          <p:grpSpPr>
            <a:xfrm>
              <a:off x="5726787" y="2392081"/>
              <a:ext cx="4539644" cy="2646485"/>
              <a:chOff x="5716096" y="2373370"/>
              <a:chExt cx="4539644" cy="2646485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43B650F-7F63-3BA6-29B7-1DA2A0BA2542}"/>
                  </a:ext>
                </a:extLst>
              </p:cNvPr>
              <p:cNvGrpSpPr/>
              <p:nvPr/>
            </p:nvGrpSpPr>
            <p:grpSpPr>
              <a:xfrm>
                <a:off x="8270514" y="2373370"/>
                <a:ext cx="1985226" cy="2646485"/>
                <a:chOff x="8623973" y="2428036"/>
                <a:chExt cx="1985226" cy="2646485"/>
              </a:xfrm>
            </p:grpSpPr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1BE42E4B-DFEA-CF0E-9E76-EDF3AEEC0D54}"/>
                    </a:ext>
                  </a:extLst>
                </p:cNvPr>
                <p:cNvSpPr/>
                <p:nvPr/>
              </p:nvSpPr>
              <p:spPr>
                <a:xfrm>
                  <a:off x="8623973" y="2428036"/>
                  <a:ext cx="1985226" cy="2646485"/>
                </a:xfrm>
                <a:prstGeom prst="roundRect">
                  <a:avLst>
                    <a:gd name="adj" fmla="val 10521"/>
                  </a:avLst>
                </a:prstGeom>
                <a:solidFill>
                  <a:schemeClr val="bg2">
                    <a:lumMod val="90000"/>
                  </a:schemeClr>
                </a:solidFill>
                <a:ln w="25400" cap="rnd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4BE3AFB5-EB6A-B568-21BD-8C1B052B2D2D}"/>
                    </a:ext>
                  </a:extLst>
                </p:cNvPr>
                <p:cNvGrpSpPr/>
                <p:nvPr/>
              </p:nvGrpSpPr>
              <p:grpSpPr>
                <a:xfrm>
                  <a:off x="8864004" y="2617237"/>
                  <a:ext cx="1567499" cy="2268083"/>
                  <a:chOff x="8864004" y="2617237"/>
                  <a:chExt cx="1567499" cy="2268083"/>
                </a:xfrm>
              </p:grpSpPr>
              <p:pic>
                <p:nvPicPr>
                  <p:cNvPr id="25" name="Picture 2" descr="한국어 위키백과 - 위키백과, 우리 모두의 백과사전">
                    <a:extLst>
                      <a:ext uri="{FF2B5EF4-FFF2-40B4-BE49-F238E27FC236}">
                        <a16:creationId xmlns:a16="http://schemas.microsoft.com/office/drawing/2014/main" id="{DC2193EF-6DC0-3F73-E649-BBDE880850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64004" y="2617237"/>
                    <a:ext cx="1567499" cy="1800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390CA75-8AF3-3DBD-9207-E9528B450CB9}"/>
                      </a:ext>
                    </a:extLst>
                  </p:cNvPr>
                  <p:cNvSpPr txBox="1"/>
                  <p:nvPr/>
                </p:nvSpPr>
                <p:spPr>
                  <a:xfrm>
                    <a:off x="8904606" y="4515988"/>
                    <a:ext cx="14863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rPr>
                      <a:t>다른 주제 문서</a:t>
                    </a:r>
                  </a:p>
                </p:txBody>
              </p:sp>
            </p:grp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29F233F4-24CC-5F41-192D-20FFB8A17726}"/>
                  </a:ext>
                </a:extLst>
              </p:cNvPr>
              <p:cNvGrpSpPr/>
              <p:nvPr/>
            </p:nvGrpSpPr>
            <p:grpSpPr>
              <a:xfrm>
                <a:off x="5716096" y="2373370"/>
                <a:ext cx="1985226" cy="2646485"/>
                <a:chOff x="1411117" y="2428037"/>
                <a:chExt cx="1985226" cy="2646485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F31340FC-9B88-7217-CE0D-9FB4DE33FA99}"/>
                    </a:ext>
                  </a:extLst>
                </p:cNvPr>
                <p:cNvSpPr/>
                <p:nvPr/>
              </p:nvSpPr>
              <p:spPr>
                <a:xfrm>
                  <a:off x="1411117" y="2428037"/>
                  <a:ext cx="1985226" cy="2646485"/>
                </a:xfrm>
                <a:prstGeom prst="roundRect">
                  <a:avLst>
                    <a:gd name="adj" fmla="val 10521"/>
                  </a:avLst>
                </a:prstGeom>
                <a:solidFill>
                  <a:schemeClr val="bg2">
                    <a:lumMod val="90000"/>
                  </a:schemeClr>
                </a:solidFill>
                <a:ln w="25400" cap="rnd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26430F5A-3A2B-E81D-EB42-C9D2E1F19520}"/>
                    </a:ext>
                  </a:extLst>
                </p:cNvPr>
                <p:cNvGrpSpPr/>
                <p:nvPr/>
              </p:nvGrpSpPr>
              <p:grpSpPr>
                <a:xfrm>
                  <a:off x="1651148" y="2617238"/>
                  <a:ext cx="1567499" cy="2268083"/>
                  <a:chOff x="2140061" y="2178377"/>
                  <a:chExt cx="1567499" cy="2268083"/>
                </a:xfrm>
              </p:grpSpPr>
              <p:pic>
                <p:nvPicPr>
                  <p:cNvPr id="42" name="Picture 2" descr="한국어 위키백과 - 위키백과, 우리 모두의 백과사전">
                    <a:extLst>
                      <a:ext uri="{FF2B5EF4-FFF2-40B4-BE49-F238E27FC236}">
                        <a16:creationId xmlns:a16="http://schemas.microsoft.com/office/drawing/2014/main" id="{8C078151-D9DF-263F-A787-1060A3B29E5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40061" y="2178377"/>
                    <a:ext cx="1567499" cy="1800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C9FE0643-726A-1061-E54E-921FB555A300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203" y="4077128"/>
                    <a:ext cx="13372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dirty="0" err="1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rPr>
                      <a:t>표절률</a:t>
                    </a:r>
                    <a:r>
                      <a:rPr lang="ko-KR" altLang="en-US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rPr>
                      <a:t> </a:t>
                    </a:r>
                    <a:r>
                      <a:rPr lang="en-US" altLang="ko-KR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rPr>
                      <a:t>20%</a:t>
                    </a:r>
                    <a:endParaRPr lang="ko-KR" altLang="en-US" dirty="0">
                      <a:latin typeface="Pretendard SemiBold" panose="02000703000000020004" pitchFamily="50" charset="-127"/>
                      <a:ea typeface="Pretendard SemiBold" panose="02000703000000020004" pitchFamily="50" charset="-127"/>
                      <a:cs typeface="Pretendard SemiBold" panose="02000703000000020004" pitchFamily="50" charset="-127"/>
                    </a:endParaRPr>
                  </a:p>
                </p:txBody>
              </p:sp>
            </p:grpSp>
          </p:grpSp>
          <p:sp>
            <p:nvSpPr>
              <p:cNvPr id="46" name="더하기 기호 45">
                <a:extLst>
                  <a:ext uri="{FF2B5EF4-FFF2-40B4-BE49-F238E27FC236}">
                    <a16:creationId xmlns:a16="http://schemas.microsoft.com/office/drawing/2014/main" id="{D3242F9A-8D98-1639-3FE7-A6E06D802391}"/>
                  </a:ext>
                </a:extLst>
              </p:cNvPr>
              <p:cNvSpPr/>
              <p:nvPr/>
            </p:nvSpPr>
            <p:spPr>
              <a:xfrm>
                <a:off x="7771172" y="3492191"/>
                <a:ext cx="408842" cy="408842"/>
              </a:xfrm>
              <a:prstGeom prst="mathPlus">
                <a:avLst>
                  <a:gd name="adj1" fmla="val 13316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AB23A27-076A-C92A-B742-36372C48F912}"/>
              </a:ext>
            </a:extLst>
          </p:cNvPr>
          <p:cNvSpPr txBox="1"/>
          <p:nvPr/>
        </p:nvSpPr>
        <p:spPr>
          <a:xfrm>
            <a:off x="3968654" y="5153433"/>
            <a:ext cx="4254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다른 주제의 문서를 통해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오탐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실험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811DDFF-E7E7-153D-9E9C-C1B9ACD68760}"/>
              </a:ext>
            </a:extLst>
          </p:cNvPr>
          <p:cNvCxnSpPr>
            <a:cxnSpLocks/>
            <a:stCxn id="34" idx="3"/>
            <a:endCxn id="40" idx="1"/>
          </p:cNvCxnSpPr>
          <p:nvPr/>
        </p:nvCxnSpPr>
        <p:spPr>
          <a:xfrm>
            <a:off x="5146904" y="3689593"/>
            <a:ext cx="57988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A41B219-2900-6BD1-F6A3-E76918BE771B}"/>
              </a:ext>
            </a:extLst>
          </p:cNvPr>
          <p:cNvSpPr txBox="1"/>
          <p:nvPr/>
        </p:nvSpPr>
        <p:spPr>
          <a:xfrm>
            <a:off x="7432994" y="190286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기밀 문서</a:t>
            </a:r>
          </a:p>
        </p:txBody>
      </p:sp>
    </p:spTree>
    <p:extLst>
      <p:ext uri="{BB962C8B-B14F-4D97-AF65-F5344CB8AC3E}">
        <p14:creationId xmlns:p14="http://schemas.microsoft.com/office/powerpoint/2010/main" val="2598138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5D9B75-83CA-CB8C-7C68-15CB583F4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F2C712-3613-5BD0-9BA3-714C109721CB}"/>
              </a:ext>
            </a:extLst>
          </p:cNvPr>
          <p:cNvSpPr txBox="1"/>
          <p:nvPr/>
        </p:nvSpPr>
        <p:spPr>
          <a:xfrm>
            <a:off x="193431" y="311426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년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월 </a:t>
            </a:r>
            <a:r>
              <a:rPr lang="en-US" altLang="ko-KR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19</a:t>
            </a:r>
            <a:r>
              <a:rPr lang="ko-KR" altLang="en-US" dirty="0">
                <a:solidFill>
                  <a:srgbClr val="191F4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일 회의</a:t>
            </a:r>
            <a:endParaRPr lang="en-US" altLang="ko-KR" dirty="0">
              <a:solidFill>
                <a:srgbClr val="191F4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3FFC472-3A2B-5AA5-86B2-4E729A158927}"/>
              </a:ext>
            </a:extLst>
          </p:cNvPr>
          <p:cNvGrpSpPr/>
          <p:nvPr/>
        </p:nvGrpSpPr>
        <p:grpSpPr>
          <a:xfrm>
            <a:off x="6372958" y="0"/>
            <a:ext cx="5819042" cy="942242"/>
            <a:chOff x="6446227" y="0"/>
            <a:chExt cx="5819042" cy="9422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8839929-71C3-A10E-EEC5-8A88C84216EB}"/>
                </a:ext>
              </a:extLst>
            </p:cNvPr>
            <p:cNvSpPr/>
            <p:nvPr/>
          </p:nvSpPr>
          <p:spPr>
            <a:xfrm>
              <a:off x="6446227" y="271916"/>
              <a:ext cx="4942742" cy="408842"/>
            </a:xfrm>
            <a:prstGeom prst="roundRect">
              <a:avLst>
                <a:gd name="adj" fmla="val 41398"/>
              </a:avLst>
            </a:prstGeom>
            <a:solidFill>
              <a:srgbClr val="191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안전한 생성형 인공지능 내부 기밀 유출 방지 서비스</a:t>
              </a:r>
            </a:p>
          </p:txBody>
        </p:sp>
        <p:pic>
          <p:nvPicPr>
            <p:cNvPr id="22" name="그림 21" descr="로고, 텍스트, 등록 상표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0FB439A-0CC5-6BF9-6754-E5FE5EB52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027" y="0"/>
              <a:ext cx="942242" cy="94224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93D79B-B842-225C-DEC1-023B1DBD7CE7}"/>
              </a:ext>
            </a:extLst>
          </p:cNvPr>
          <p:cNvGrpSpPr/>
          <p:nvPr/>
        </p:nvGrpSpPr>
        <p:grpSpPr>
          <a:xfrm>
            <a:off x="708956" y="1222671"/>
            <a:ext cx="3223959" cy="923330"/>
            <a:chOff x="708956" y="1332035"/>
            <a:chExt cx="3223959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AE930E-7493-D9CA-7697-90E42D31D4E6}"/>
                </a:ext>
              </a:extLst>
            </p:cNvPr>
            <p:cNvSpPr txBox="1"/>
            <p:nvPr/>
          </p:nvSpPr>
          <p:spPr>
            <a:xfrm>
              <a:off x="708956" y="1332035"/>
              <a:ext cx="32239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유사도 분류 실험 결과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BAA9F9-85F0-D9E7-2001-2744AEDC3AD8}"/>
                </a:ext>
              </a:extLst>
            </p:cNvPr>
            <p:cNvSpPr txBox="1"/>
            <p:nvPr/>
          </p:nvSpPr>
          <p:spPr>
            <a:xfrm>
              <a:off x="708956" y="1855255"/>
              <a:ext cx="25651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유사 문서 쌍 </a:t>
              </a:r>
              <a:r>
                <a:rPr lang="en-US" altLang="ko-KR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2</a:t>
              </a:r>
              <a:r>
                <a:rPr lang="ko-KR" altLang="en-US" sz="2000" dirty="0">
                  <a:solidFill>
                    <a:srgbClr val="191F4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개로 실험</a:t>
              </a: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57ED9AA-434A-255A-129A-34A121D369FE}"/>
              </a:ext>
            </a:extLst>
          </p:cNvPr>
          <p:cNvSpPr/>
          <p:nvPr/>
        </p:nvSpPr>
        <p:spPr>
          <a:xfrm>
            <a:off x="2575413" y="5720139"/>
            <a:ext cx="7041173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인원이 많기에 개인 별 역할 분담을 명확히 해야 함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156C19F-0941-9F9F-69B2-F6BFD9894ACC}"/>
              </a:ext>
            </a:extLst>
          </p:cNvPr>
          <p:cNvSpPr/>
          <p:nvPr/>
        </p:nvSpPr>
        <p:spPr>
          <a:xfrm>
            <a:off x="708956" y="5720139"/>
            <a:ext cx="11069805" cy="408842"/>
          </a:xfrm>
          <a:prstGeom prst="roundRect">
            <a:avLst>
              <a:gd name="adj" fmla="val 41398"/>
            </a:avLst>
          </a:prstGeom>
          <a:solidFill>
            <a:srgbClr val="191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버전 </a:t>
            </a:r>
            <a:r>
              <a:rPr lang="en-US" altLang="ko-KR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만들어 문맥적으로 유사한 데이터를 비교할 수 있도록 구성해볼 것</a:t>
            </a: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08E1EE9F-5C47-3AB0-F348-4AE549074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05DF-FC74-409D-8C7C-38823A34284C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817B68-3660-D94E-3CD0-3E099589DCBF}"/>
              </a:ext>
            </a:extLst>
          </p:cNvPr>
          <p:cNvGrpSpPr/>
          <p:nvPr/>
        </p:nvGrpSpPr>
        <p:grpSpPr>
          <a:xfrm>
            <a:off x="798522" y="2578853"/>
            <a:ext cx="5174815" cy="1954381"/>
            <a:chOff x="798522" y="2578853"/>
            <a:chExt cx="5174815" cy="195438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165A19E-261F-AFBB-8019-08F7E3CE6231}"/>
                </a:ext>
              </a:extLst>
            </p:cNvPr>
            <p:cNvSpPr txBox="1"/>
            <p:nvPr/>
          </p:nvSpPr>
          <p:spPr>
            <a:xfrm>
              <a:off x="798522" y="2578853"/>
              <a:ext cx="50994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A1 : </a:t>
              </a:r>
              <a:r>
                <a:rPr lang="ko-KR" altLang="en-US" sz="20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미국에 대한 위키백과 전문 </a:t>
              </a:r>
              <a:r>
                <a:rPr lang="en-US" altLang="ko-KR" sz="20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– 9,920</a:t>
              </a:r>
              <a:r>
                <a:rPr lang="ko-KR" altLang="en-US" sz="20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자</a:t>
              </a:r>
              <a:endPara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r>
                <a:rPr lang="en-US" altLang="ko-KR" sz="20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A2 : A1 </a:t>
              </a:r>
              <a:r>
                <a:rPr lang="ko-KR" altLang="en-US" sz="20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중 </a:t>
              </a:r>
              <a:r>
                <a:rPr lang="en-US" altLang="ko-KR" sz="20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4000</a:t>
              </a:r>
              <a:r>
                <a:rPr lang="ko-KR" altLang="en-US" sz="20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자를 포함하는 파일 </a:t>
              </a:r>
              <a:r>
                <a:rPr lang="en-US" altLang="ko-KR" sz="20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– 10,173</a:t>
              </a:r>
              <a:r>
                <a:rPr lang="ko-KR" altLang="en-US" sz="20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자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BD9DF5-AD2B-1648-3DA2-8DD4A67DEDCC}"/>
                </a:ext>
              </a:extLst>
            </p:cNvPr>
            <p:cNvSpPr txBox="1"/>
            <p:nvPr/>
          </p:nvSpPr>
          <p:spPr>
            <a:xfrm>
              <a:off x="798522" y="3825348"/>
              <a:ext cx="5174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B1 : </a:t>
              </a:r>
              <a:r>
                <a:rPr lang="ko-KR" altLang="en-US" sz="20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러시아에 대한 위키백과 전문 </a:t>
              </a:r>
              <a:r>
                <a:rPr lang="en-US" altLang="ko-KR" sz="20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– 10,103</a:t>
              </a:r>
              <a:r>
                <a:rPr lang="ko-KR" altLang="en-US" sz="20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자</a:t>
              </a:r>
              <a:endPara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r>
                <a:rPr lang="en-US" altLang="ko-KR" sz="20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B2 : B2 </a:t>
              </a:r>
              <a:r>
                <a:rPr lang="ko-KR" altLang="en-US" sz="20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중 </a:t>
              </a:r>
              <a:r>
                <a:rPr lang="en-US" altLang="ko-KR" sz="20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4000</a:t>
              </a:r>
              <a:r>
                <a:rPr lang="ko-KR" altLang="en-US" sz="20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자를 포함하는 파일 </a:t>
              </a:r>
              <a:r>
                <a:rPr lang="en-US" altLang="ko-KR" sz="20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– 10,084</a:t>
              </a:r>
              <a:r>
                <a:rPr lang="ko-KR" altLang="en-US" sz="20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자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BDEA46-A83E-753F-93CC-7882C90853D5}"/>
              </a:ext>
            </a:extLst>
          </p:cNvPr>
          <p:cNvGrpSpPr/>
          <p:nvPr/>
        </p:nvGrpSpPr>
        <p:grpSpPr>
          <a:xfrm>
            <a:off x="6178894" y="3160105"/>
            <a:ext cx="5713424" cy="791877"/>
            <a:chOff x="6178894" y="3034643"/>
            <a:chExt cx="5713424" cy="7918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DC5FE3-2B6C-DFED-F964-4847E17E374E}"/>
                </a:ext>
              </a:extLst>
            </p:cNvPr>
            <p:cNvSpPr txBox="1"/>
            <p:nvPr/>
          </p:nvSpPr>
          <p:spPr>
            <a:xfrm>
              <a:off x="6178894" y="3034643"/>
              <a:ext cx="5282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같은 영어 파일은 동일한 문장이 포함되어 있음 </a:t>
              </a:r>
              <a:r>
                <a:rPr lang="en-US" altLang="ko-KR" dirty="0">
                  <a:solidFill>
                    <a:srgbClr val="FF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-&gt; </a:t>
              </a:r>
              <a:r>
                <a:rPr lang="ko-KR" altLang="en-US" dirty="0">
                  <a:solidFill>
                    <a:srgbClr val="FF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탐지 </a:t>
              </a:r>
              <a:r>
                <a:rPr lang="en-US" altLang="ko-KR" dirty="0">
                  <a:solidFill>
                    <a:srgbClr val="FF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O</a:t>
              </a:r>
              <a:endParaRPr lang="ko-KR" altLang="en-US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5F0FC4-1A32-CDCE-E556-8E492FAEACDE}"/>
                </a:ext>
              </a:extLst>
            </p:cNvPr>
            <p:cNvSpPr txBox="1"/>
            <p:nvPr/>
          </p:nvSpPr>
          <p:spPr>
            <a:xfrm>
              <a:off x="6178894" y="3457188"/>
              <a:ext cx="5713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다른 영어 파일은 동일한 문장이 포함되어 있지 않음 </a:t>
              </a:r>
              <a:r>
                <a:rPr lang="en-US" altLang="ko-KR" dirty="0">
                  <a:solidFill>
                    <a:srgbClr val="FF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-&gt; </a:t>
              </a:r>
              <a:r>
                <a:rPr lang="ko-KR" altLang="en-US" dirty="0">
                  <a:solidFill>
                    <a:srgbClr val="FF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탐지 </a:t>
              </a:r>
              <a:r>
                <a:rPr lang="en-US" altLang="ko-KR" dirty="0">
                  <a:solidFill>
                    <a:srgbClr val="FF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X</a:t>
              </a:r>
              <a:endParaRPr lang="ko-KR" altLang="en-US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1894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1167</Words>
  <Application>Microsoft Office PowerPoint</Application>
  <PresentationFormat>와이드스크린</PresentationFormat>
  <Paragraphs>212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Pretendard ExtraBold</vt:lpstr>
      <vt:lpstr>Pretendard SemiBold</vt:lpstr>
      <vt:lpstr>Pretendard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조항범(학부생-소프트웨어전공)</dc:creator>
  <cp:lastModifiedBy>조항범(학부생-소프트웨어전공)</cp:lastModifiedBy>
  <cp:revision>34</cp:revision>
  <dcterms:created xsi:type="dcterms:W3CDTF">2025-02-13T02:02:33Z</dcterms:created>
  <dcterms:modified xsi:type="dcterms:W3CDTF">2025-03-12T00:12:50Z</dcterms:modified>
</cp:coreProperties>
</file>